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8"/>
  </p:notesMasterIdLst>
  <p:sldIdLst>
    <p:sldId id="256" r:id="rId2"/>
    <p:sldId id="462" r:id="rId3"/>
    <p:sldId id="463" r:id="rId4"/>
    <p:sldId id="464" r:id="rId5"/>
    <p:sldId id="466" r:id="rId6"/>
    <p:sldId id="465" r:id="rId7"/>
    <p:sldId id="440" r:id="rId8"/>
    <p:sldId id="439" r:id="rId9"/>
    <p:sldId id="441" r:id="rId10"/>
    <p:sldId id="442" r:id="rId11"/>
    <p:sldId id="443" r:id="rId12"/>
    <p:sldId id="444" r:id="rId13"/>
    <p:sldId id="445" r:id="rId14"/>
    <p:sldId id="447" r:id="rId15"/>
    <p:sldId id="446" r:id="rId16"/>
    <p:sldId id="448" r:id="rId17"/>
    <p:sldId id="450" r:id="rId18"/>
    <p:sldId id="449" r:id="rId19"/>
    <p:sldId id="451" r:id="rId20"/>
    <p:sldId id="452" r:id="rId21"/>
    <p:sldId id="461" r:id="rId22"/>
    <p:sldId id="468" r:id="rId23"/>
    <p:sldId id="455" r:id="rId24"/>
    <p:sldId id="453" r:id="rId25"/>
    <p:sldId id="454" r:id="rId26"/>
    <p:sldId id="456" r:id="rId27"/>
    <p:sldId id="467" r:id="rId28"/>
    <p:sldId id="469" r:id="rId29"/>
    <p:sldId id="490" r:id="rId30"/>
    <p:sldId id="471" r:id="rId31"/>
    <p:sldId id="489" r:id="rId32"/>
    <p:sldId id="473" r:id="rId33"/>
    <p:sldId id="457" r:id="rId34"/>
    <p:sldId id="472" r:id="rId35"/>
    <p:sldId id="475" r:id="rId36"/>
    <p:sldId id="459" r:id="rId37"/>
    <p:sldId id="474" r:id="rId38"/>
    <p:sldId id="476" r:id="rId39"/>
    <p:sldId id="460" r:id="rId40"/>
    <p:sldId id="477" r:id="rId41"/>
    <p:sldId id="491" r:id="rId42"/>
    <p:sldId id="478" r:id="rId43"/>
    <p:sldId id="479" r:id="rId44"/>
    <p:sldId id="482" r:id="rId45"/>
    <p:sldId id="483" r:id="rId46"/>
    <p:sldId id="484" r:id="rId47"/>
    <p:sldId id="485" r:id="rId48"/>
    <p:sldId id="486" r:id="rId49"/>
    <p:sldId id="487" r:id="rId50"/>
    <p:sldId id="488" r:id="rId51"/>
    <p:sldId id="383" r:id="rId52"/>
    <p:sldId id="354" r:id="rId53"/>
    <p:sldId id="356" r:id="rId54"/>
    <p:sldId id="357" r:id="rId55"/>
    <p:sldId id="358" r:id="rId56"/>
    <p:sldId id="359" r:id="rId57"/>
    <p:sldId id="360" r:id="rId58"/>
    <p:sldId id="361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263" r:id="rId77"/>
    <p:sldId id="258" r:id="rId78"/>
    <p:sldId id="264" r:id="rId79"/>
    <p:sldId id="265" r:id="rId80"/>
    <p:sldId id="266" r:id="rId81"/>
    <p:sldId id="273" r:id="rId82"/>
    <p:sldId id="274" r:id="rId83"/>
    <p:sldId id="276" r:id="rId84"/>
    <p:sldId id="277" r:id="rId85"/>
    <p:sldId id="278" r:id="rId86"/>
    <p:sldId id="267" r:id="rId87"/>
    <p:sldId id="268" r:id="rId88"/>
    <p:sldId id="269" r:id="rId89"/>
    <p:sldId id="270" r:id="rId90"/>
    <p:sldId id="272" r:id="rId91"/>
    <p:sldId id="271" r:id="rId92"/>
    <p:sldId id="285" r:id="rId93"/>
    <p:sldId id="286" r:id="rId94"/>
    <p:sldId id="287" r:id="rId95"/>
    <p:sldId id="321" r:id="rId96"/>
    <p:sldId id="275" r:id="rId97"/>
    <p:sldId id="279" r:id="rId98"/>
    <p:sldId id="280" r:id="rId99"/>
    <p:sldId id="281" r:id="rId100"/>
    <p:sldId id="282" r:id="rId101"/>
    <p:sldId id="283" r:id="rId102"/>
    <p:sldId id="284" r:id="rId103"/>
    <p:sldId id="320" r:id="rId104"/>
    <p:sldId id="288" r:id="rId105"/>
    <p:sldId id="289" r:id="rId106"/>
    <p:sldId id="290" r:id="rId107"/>
    <p:sldId id="291" r:id="rId108"/>
    <p:sldId id="293" r:id="rId109"/>
    <p:sldId id="294" r:id="rId110"/>
    <p:sldId id="295" r:id="rId111"/>
    <p:sldId id="296" r:id="rId112"/>
    <p:sldId id="297" r:id="rId113"/>
    <p:sldId id="308" r:id="rId114"/>
    <p:sldId id="309" r:id="rId115"/>
    <p:sldId id="298" r:id="rId116"/>
    <p:sldId id="299" r:id="rId117"/>
    <p:sldId id="300" r:id="rId118"/>
    <p:sldId id="302" r:id="rId119"/>
    <p:sldId id="301" r:id="rId120"/>
    <p:sldId id="303" r:id="rId121"/>
    <p:sldId id="304" r:id="rId122"/>
    <p:sldId id="305" r:id="rId123"/>
    <p:sldId id="306" r:id="rId124"/>
    <p:sldId id="307" r:id="rId125"/>
    <p:sldId id="312" r:id="rId126"/>
    <p:sldId id="313" r:id="rId127"/>
    <p:sldId id="310" r:id="rId128"/>
    <p:sldId id="311" r:id="rId129"/>
    <p:sldId id="326" r:id="rId130"/>
    <p:sldId id="327" r:id="rId131"/>
    <p:sldId id="328" r:id="rId132"/>
    <p:sldId id="329" r:id="rId133"/>
    <p:sldId id="330" r:id="rId134"/>
    <p:sldId id="314" r:id="rId135"/>
    <p:sldId id="315" r:id="rId136"/>
    <p:sldId id="316" r:id="rId137"/>
    <p:sldId id="317" r:id="rId138"/>
    <p:sldId id="324" r:id="rId139"/>
    <p:sldId id="325" r:id="rId140"/>
    <p:sldId id="322" r:id="rId141"/>
    <p:sldId id="318" r:id="rId142"/>
    <p:sldId id="323" r:id="rId143"/>
    <p:sldId id="331" r:id="rId144"/>
    <p:sldId id="332" r:id="rId145"/>
    <p:sldId id="333" r:id="rId146"/>
    <p:sldId id="334" r:id="rId147"/>
    <p:sldId id="335" r:id="rId148"/>
    <p:sldId id="376" r:id="rId149"/>
    <p:sldId id="437" r:id="rId150"/>
    <p:sldId id="438" r:id="rId151"/>
    <p:sldId id="362" r:id="rId152"/>
    <p:sldId id="363" r:id="rId153"/>
    <p:sldId id="364" r:id="rId154"/>
    <p:sldId id="365" r:id="rId155"/>
    <p:sldId id="366" r:id="rId156"/>
    <p:sldId id="367" r:id="rId157"/>
    <p:sldId id="368" r:id="rId158"/>
    <p:sldId id="369" r:id="rId159"/>
    <p:sldId id="370" r:id="rId160"/>
    <p:sldId id="378" r:id="rId161"/>
    <p:sldId id="371" r:id="rId162"/>
    <p:sldId id="379" r:id="rId163"/>
    <p:sldId id="372" r:id="rId164"/>
    <p:sldId id="373" r:id="rId165"/>
    <p:sldId id="374" r:id="rId166"/>
    <p:sldId id="375" r:id="rId167"/>
    <p:sldId id="384" r:id="rId168"/>
    <p:sldId id="385" r:id="rId169"/>
    <p:sldId id="386" r:id="rId170"/>
    <p:sldId id="387" r:id="rId171"/>
    <p:sldId id="388" r:id="rId172"/>
    <p:sldId id="389" r:id="rId173"/>
    <p:sldId id="390" r:id="rId174"/>
    <p:sldId id="402" r:id="rId175"/>
    <p:sldId id="403" r:id="rId176"/>
    <p:sldId id="404" r:id="rId177"/>
    <p:sldId id="405" r:id="rId178"/>
    <p:sldId id="406" r:id="rId179"/>
    <p:sldId id="407" r:id="rId180"/>
    <p:sldId id="408" r:id="rId181"/>
    <p:sldId id="409" r:id="rId182"/>
    <p:sldId id="410" r:id="rId183"/>
    <p:sldId id="411" r:id="rId184"/>
    <p:sldId id="412" r:id="rId185"/>
    <p:sldId id="414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422" r:id="rId194"/>
    <p:sldId id="423" r:id="rId195"/>
    <p:sldId id="424" r:id="rId196"/>
    <p:sldId id="425" r:id="rId197"/>
    <p:sldId id="426" r:id="rId198"/>
    <p:sldId id="427" r:id="rId199"/>
    <p:sldId id="428" r:id="rId200"/>
    <p:sldId id="429" r:id="rId201"/>
    <p:sldId id="431" r:id="rId202"/>
    <p:sldId id="430" r:id="rId203"/>
    <p:sldId id="433" r:id="rId204"/>
    <p:sldId id="434" r:id="rId205"/>
    <p:sldId id="435" r:id="rId206"/>
    <p:sldId id="391" r:id="rId207"/>
    <p:sldId id="392" r:id="rId208"/>
    <p:sldId id="393" r:id="rId209"/>
    <p:sldId id="394" r:id="rId210"/>
    <p:sldId id="395" r:id="rId211"/>
    <p:sldId id="396" r:id="rId212"/>
    <p:sldId id="397" r:id="rId213"/>
    <p:sldId id="398" r:id="rId214"/>
    <p:sldId id="399" r:id="rId215"/>
    <p:sldId id="400" r:id="rId216"/>
    <p:sldId id="401" r:id="rId2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74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5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EA046-74F8-442B-95C4-63E1C8A8C783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324DC-2DC1-4D3B-BDDB-EC17F288A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4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324DC-2DC1-4D3B-BDDB-EC17F288A5F0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31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324DC-2DC1-4D3B-BDDB-EC17F288A5F0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6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324DC-2DC1-4D3B-BDDB-EC17F288A5F0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7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324DC-2DC1-4D3B-BDDB-EC17F288A5F0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75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324DC-2DC1-4D3B-BDDB-EC17F288A5F0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75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324DC-2DC1-4D3B-BDDB-EC17F288A5F0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75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324DC-2DC1-4D3B-BDDB-EC17F288A5F0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75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E324DC-2DC1-4D3B-BDDB-EC17F288A5F0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75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6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41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19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874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07504" y="116632"/>
            <a:ext cx="8928992" cy="792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noFill/>
              </a:ln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4762872" cy="778098"/>
          </a:xfrm>
        </p:spPr>
        <p:txBody>
          <a:bodyPr>
            <a:noAutofit/>
          </a:bodyPr>
          <a:lstStyle>
            <a:lvl1pPr algn="l">
              <a:defRPr sz="3200"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056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Aft>
                <a:spcPts val="600"/>
              </a:spcAft>
              <a:defRPr sz="1800"/>
            </a:lvl4pPr>
            <a:lvl5pPr>
              <a:lnSpc>
                <a:spcPct val="100000"/>
              </a:lnSpc>
              <a:spcAft>
                <a:spcPts val="600"/>
              </a:spcAft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fld id="{9576292E-74D9-4AAA-8883-5D5CECA9052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07504" y="908720"/>
            <a:ext cx="89289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5507683" y="391492"/>
            <a:ext cx="3456805" cy="503238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66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107504" y="44624"/>
            <a:ext cx="8928992" cy="936104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n>
                <a:noFill/>
              </a:ln>
              <a:solidFill>
                <a:schemeClr val="bg1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224" y="116632"/>
            <a:ext cx="7067128" cy="778098"/>
          </a:xfrm>
        </p:spPr>
        <p:txBody>
          <a:bodyPr>
            <a:noAutofit/>
          </a:bodyPr>
          <a:lstStyle>
            <a:lvl1pPr algn="l">
              <a:defRPr sz="400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0560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2800"/>
            </a:lvl1pPr>
            <a:lvl2pPr marL="914400" indent="-4572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2400"/>
            </a:lvl2pPr>
            <a:lvl3pPr marL="12573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2000"/>
            </a:lvl3pPr>
            <a:lvl4pPr marL="17145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2000"/>
            </a:lvl4pPr>
            <a:lvl5pPr marL="21717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2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fld id="{9576292E-74D9-4AAA-8883-5D5CECA9052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251520" y="44624"/>
            <a:ext cx="144016" cy="720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08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197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2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4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372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3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56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D8780-6261-4528-BC06-CC034ACD041B}" type="datetimeFigureOut">
              <a:rPr lang="ko-KR" altLang="en-US" smtClean="0"/>
              <a:t>2017-06-25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6292E-74D9-4AAA-8883-5D5CECA90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0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gi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484784"/>
            <a:ext cx="7772400" cy="1470025"/>
          </a:xfrm>
        </p:spPr>
        <p:txBody>
          <a:bodyPr>
            <a:noAutofit/>
          </a:bodyPr>
          <a:lstStyle/>
          <a:p>
            <a:r>
              <a:rPr lang="ko-KR" altLang="en-US" sz="5400" b="1" dirty="0">
                <a:solidFill>
                  <a:srgbClr val="002060"/>
                </a:solidFill>
                <a:latin typeface="+mj-ea"/>
              </a:rPr>
              <a:t>라즈베리파이를 활용한 </a:t>
            </a:r>
            <a:r>
              <a:rPr lang="ko-KR" altLang="en-US" sz="5400" b="1" dirty="0" err="1">
                <a:solidFill>
                  <a:srgbClr val="002060"/>
                </a:solidFill>
                <a:latin typeface="+mj-ea"/>
              </a:rPr>
              <a:t>닷넷</a:t>
            </a:r>
            <a:r>
              <a:rPr lang="ko-KR" altLang="en-US" sz="54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en-US" altLang="ko-KR" sz="5400" b="1" dirty="0" err="1">
                <a:solidFill>
                  <a:srgbClr val="002060"/>
                </a:solidFill>
                <a:latin typeface="+mj-ea"/>
              </a:rPr>
              <a:t>IoT</a:t>
            </a:r>
            <a:r>
              <a:rPr lang="en-US" altLang="ko-KR" sz="5400" b="1" dirty="0">
                <a:solidFill>
                  <a:srgbClr val="002060"/>
                </a:solidFill>
                <a:latin typeface="+mj-ea"/>
              </a:rPr>
              <a:t> </a:t>
            </a:r>
            <a:r>
              <a:rPr lang="ko-KR" altLang="en-US" sz="5400" b="1" dirty="0">
                <a:solidFill>
                  <a:srgbClr val="002060"/>
                </a:solidFill>
                <a:latin typeface="+mj-ea"/>
              </a:rPr>
              <a:t>프로그래밍</a:t>
            </a: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98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버전별</a:t>
            </a:r>
            <a:r>
              <a:rPr lang="ko-KR" altLang="en-US" dirty="0"/>
              <a:t> 특징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96944" cy="535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1941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(Property)</a:t>
            </a:r>
            <a:r>
              <a:rPr lang="ko-KR" altLang="en-US" dirty="0"/>
              <a:t>의 활용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C#</a:t>
            </a:r>
            <a:r>
              <a:rPr lang="ko-KR" altLang="en-US" sz="1800" dirty="0"/>
              <a:t>의 고유 문법인 속성을 활용</a:t>
            </a:r>
            <a:endParaRPr lang="en-US" altLang="ko-KR" sz="1800" dirty="0"/>
          </a:p>
          <a:p>
            <a:r>
              <a:rPr lang="ko-KR" altLang="en-US" sz="1800" dirty="0"/>
              <a:t>하나의 속성에는 </a:t>
            </a:r>
            <a:r>
              <a:rPr lang="en-US" altLang="ko-KR" sz="1800" dirty="0"/>
              <a:t>Setter </a:t>
            </a:r>
            <a:r>
              <a:rPr lang="ko-KR" altLang="en-US" sz="1800" dirty="0" err="1"/>
              <a:t>메서드의</a:t>
            </a:r>
            <a:r>
              <a:rPr lang="ko-KR" altLang="en-US" sz="1800" dirty="0"/>
              <a:t> 역할을 하는 </a:t>
            </a:r>
            <a:r>
              <a:rPr lang="en-US" altLang="ko-KR" sz="1800" dirty="0"/>
              <a:t>set { } </a:t>
            </a:r>
            <a:r>
              <a:rPr lang="ko-KR" altLang="en-US" sz="1800" dirty="0"/>
              <a:t>과 </a:t>
            </a:r>
            <a:r>
              <a:rPr lang="en-US" altLang="ko-KR" sz="1800" dirty="0"/>
              <a:t>Getter </a:t>
            </a:r>
            <a:r>
              <a:rPr lang="ko-KR" altLang="en-US" sz="1800" dirty="0" err="1"/>
              <a:t>메서드의</a:t>
            </a:r>
            <a:r>
              <a:rPr lang="ko-KR" altLang="en-US" sz="1800" dirty="0"/>
              <a:t> 역할을 하는 </a:t>
            </a:r>
            <a:r>
              <a:rPr lang="en-US" altLang="ko-KR" sz="1800" dirty="0"/>
              <a:t>get { } </a:t>
            </a:r>
            <a:r>
              <a:rPr lang="ko-KR" altLang="en-US" sz="1800" dirty="0"/>
              <a:t>이 올 수 있음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36" y="2204864"/>
            <a:ext cx="5256584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763688" y="3811352"/>
            <a:ext cx="2325040" cy="8417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63688" y="4788984"/>
            <a:ext cx="2325040" cy="8417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42904" y="5755568"/>
            <a:ext cx="2541064" cy="8417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275856" y="4280188"/>
            <a:ext cx="463860" cy="274104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19088" y="5255488"/>
            <a:ext cx="463860" cy="274104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61400" y="6228380"/>
            <a:ext cx="463860" cy="274104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36096" y="3284984"/>
            <a:ext cx="2304256" cy="830997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</a:rPr>
              <a:t>value</a:t>
            </a:r>
            <a:r>
              <a:rPr lang="en-US" altLang="ko-KR" sz="1600" dirty="0"/>
              <a:t> </a:t>
            </a:r>
            <a:r>
              <a:rPr lang="ko-KR" altLang="en-US" sz="1600" dirty="0"/>
              <a:t>키워드를 통해서 </a:t>
            </a:r>
            <a:br>
              <a:rPr lang="en-US" altLang="ko-KR" sz="1600" dirty="0"/>
            </a:br>
            <a:r>
              <a:rPr lang="ko-KR" altLang="en-US" sz="1600" dirty="0"/>
              <a:t>외부에서 공급하는</a:t>
            </a:r>
            <a:br>
              <a:rPr lang="en-US" altLang="ko-KR" sz="1600" dirty="0"/>
            </a:br>
            <a:r>
              <a:rPr lang="ko-KR" altLang="en-US" sz="1600" dirty="0"/>
              <a:t>데이터가 전달됨</a:t>
            </a:r>
          </a:p>
        </p:txBody>
      </p:sp>
      <p:cxnSp>
        <p:nvCxnSpPr>
          <p:cNvPr id="17" name="직선 화살표 연결선 16"/>
          <p:cNvCxnSpPr>
            <a:stCxn id="5" idx="1"/>
            <a:endCxn id="14" idx="3"/>
          </p:cNvCxnSpPr>
          <p:nvPr/>
        </p:nvCxnSpPr>
        <p:spPr>
          <a:xfrm flipH="1">
            <a:off x="3739716" y="3700483"/>
            <a:ext cx="1696380" cy="71675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5" idx="1"/>
            <a:endCxn id="15" idx="3"/>
          </p:cNvCxnSpPr>
          <p:nvPr/>
        </p:nvCxnSpPr>
        <p:spPr>
          <a:xfrm flipH="1">
            <a:off x="3682948" y="3700483"/>
            <a:ext cx="1753148" cy="169205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5" idx="1"/>
            <a:endCxn id="16" idx="3"/>
          </p:cNvCxnSpPr>
          <p:nvPr/>
        </p:nvCxnSpPr>
        <p:spPr>
          <a:xfrm flipH="1">
            <a:off x="3925260" y="3700483"/>
            <a:ext cx="1510836" cy="266494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063025"/>
            <a:ext cx="4185268" cy="155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7998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간단히 속성</a:t>
            </a:r>
            <a:r>
              <a:rPr lang="en-US" altLang="ko-KR" dirty="0"/>
              <a:t>(Property)</a:t>
            </a:r>
            <a:r>
              <a:rPr lang="ko-KR" altLang="en-US" dirty="0"/>
              <a:t> 만들기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갭슐화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맴버</a:t>
            </a:r>
            <a:r>
              <a:rPr lang="ko-KR" altLang="en-US" sz="1800" dirty="0"/>
              <a:t> 변수 없이 바로 속성을 작성할 수 있음</a:t>
            </a:r>
            <a:r>
              <a:rPr lang="en-US" altLang="ko-KR" sz="1800" dirty="0"/>
              <a:t>(</a:t>
            </a:r>
            <a:r>
              <a:rPr lang="ko-KR" altLang="en-US" sz="1800" dirty="0"/>
              <a:t>내부적으로 </a:t>
            </a:r>
            <a:r>
              <a:rPr lang="ko-KR" altLang="en-US" sz="1800" dirty="0" err="1"/>
              <a:t>맴버변수</a:t>
            </a:r>
            <a:r>
              <a:rPr lang="ko-KR" altLang="en-US" sz="1800" dirty="0"/>
              <a:t> 자동생성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검증을 위한 </a:t>
            </a:r>
            <a:r>
              <a:rPr lang="en-US" altLang="ko-KR" sz="1800" dirty="0"/>
              <a:t>C# </a:t>
            </a:r>
            <a:r>
              <a:rPr lang="ko-KR" altLang="en-US" sz="1800" dirty="0"/>
              <a:t>코드를 추가할 수 없음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347317"/>
            <a:ext cx="54102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850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객체 생성 시 속성값 초기화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갭슐화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객체를 생성할 때 </a:t>
            </a:r>
            <a:r>
              <a:rPr lang="en-US" altLang="ko-KR" sz="1800" dirty="0"/>
              <a:t>public </a:t>
            </a:r>
            <a:r>
              <a:rPr lang="ko-KR" altLang="en-US" sz="1800" dirty="0"/>
              <a:t>변수나 속성에 값을 바로 초기화 하기 위한 문법을 제공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0888"/>
            <a:ext cx="892387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73460" y="3811352"/>
            <a:ext cx="8491822" cy="4208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632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익명</a:t>
            </a:r>
            <a:r>
              <a:rPr lang="en-US" altLang="ko-KR" dirty="0"/>
              <a:t>(Anonymous) </a:t>
            </a:r>
            <a:r>
              <a:rPr lang="ko-KR" altLang="en-US" dirty="0"/>
              <a:t>클래스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클래스를 별도로 작성하지 않고</a:t>
            </a:r>
            <a:r>
              <a:rPr lang="en-US" altLang="ko-KR" sz="1800" dirty="0"/>
              <a:t>, </a:t>
            </a:r>
            <a:r>
              <a:rPr lang="ko-KR" altLang="en-US" sz="1800" dirty="0"/>
              <a:t>객체를 생성하는 코드에서 </a:t>
            </a:r>
            <a:r>
              <a:rPr lang="ko-KR" altLang="en-US" sz="1800" dirty="0" err="1"/>
              <a:t>맴버를</a:t>
            </a:r>
            <a:r>
              <a:rPr lang="ko-KR" altLang="en-US" sz="1800" dirty="0"/>
              <a:t> 명시해 구현하는 문법</a:t>
            </a:r>
            <a:endParaRPr lang="en-US" altLang="ko-KR" sz="1800" dirty="0"/>
          </a:p>
          <a:p>
            <a:r>
              <a:rPr lang="ko-KR" altLang="en-US" sz="1800" dirty="0"/>
              <a:t>주로 </a:t>
            </a:r>
            <a:r>
              <a:rPr lang="en-US" altLang="ko-KR" sz="1800" dirty="0"/>
              <a:t>LINQ</a:t>
            </a:r>
            <a:r>
              <a:rPr lang="ko-KR" altLang="en-US" sz="1800" dirty="0"/>
              <a:t>에서 많이 활용됨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8085891" cy="367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043608" y="3254504"/>
            <a:ext cx="763284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3608" y="3717032"/>
            <a:ext cx="7632848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29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21460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en-US" altLang="ko-KR" dirty="0" err="1"/>
              <a:t>Inheritace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이미 작성된 클래스의 기존 코드를 수정하지 않고</a:t>
            </a:r>
            <a:r>
              <a:rPr lang="en-US" altLang="ko-KR" sz="1800" dirty="0"/>
              <a:t>, </a:t>
            </a:r>
            <a:r>
              <a:rPr lang="ko-KR" altLang="en-US" sz="1800" dirty="0"/>
              <a:t>기능이 확장된 새로운 클래스를 만들 수 있는 문법</a:t>
            </a:r>
            <a:endParaRPr lang="en-US" altLang="ko-KR" sz="1800" dirty="0"/>
          </a:p>
          <a:p>
            <a:r>
              <a:rPr lang="ko-KR" altLang="en-US" sz="1800" dirty="0"/>
              <a:t>별도의 키워드 대신에 </a:t>
            </a:r>
            <a:r>
              <a:rPr lang="en-US" altLang="ko-KR" sz="1800" dirty="0"/>
              <a:t>: </a:t>
            </a:r>
            <a:r>
              <a:rPr lang="ko-KR" altLang="en-US" sz="1800" dirty="0"/>
              <a:t>연산자를 사용해서 상속을 표현</a:t>
            </a:r>
            <a:endParaRPr lang="en-US" altLang="ko-KR" sz="1800" dirty="0"/>
          </a:p>
          <a:p>
            <a:endParaRPr lang="ko-KR" altLang="en-US" sz="18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39552" y="2361808"/>
            <a:ext cx="4857770" cy="3803496"/>
            <a:chOff x="755577" y="2361808"/>
            <a:chExt cx="4857770" cy="3803496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7" y="2361808"/>
              <a:ext cx="4857770" cy="3803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2953916" y="5036036"/>
              <a:ext cx="1080120" cy="34888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구부러진 연결선 5"/>
            <p:cNvCxnSpPr/>
            <p:nvPr/>
          </p:nvCxnSpPr>
          <p:spPr>
            <a:xfrm rot="16200000" flipH="1">
              <a:off x="1511660" y="2816932"/>
              <a:ext cx="2232248" cy="1872208"/>
            </a:xfrm>
            <a:prstGeom prst="curvedConnector3">
              <a:avLst>
                <a:gd name="adj1" fmla="val 50000"/>
              </a:avLst>
            </a:prstGeom>
            <a:ln>
              <a:prstDash val="sysDot"/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3" t="56268" r="-81973" b="-10475"/>
          <a:stretch/>
        </p:blipFill>
        <p:spPr bwMode="auto">
          <a:xfrm>
            <a:off x="2411760" y="6941820"/>
            <a:ext cx="32004000" cy="54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6" t="28722" r="69608" b="35984"/>
          <a:stretch/>
        </p:blipFill>
        <p:spPr bwMode="auto">
          <a:xfrm>
            <a:off x="4716016" y="3356992"/>
            <a:ext cx="4180319" cy="233618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330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en-US" altLang="ko-KR" dirty="0" err="1"/>
              <a:t>Inheritace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어떤 클래스가 명시적으로 상속을 받지 않는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 시 최상위 </a:t>
            </a:r>
            <a:r>
              <a:rPr lang="en-US" altLang="ko-KR" sz="1800" dirty="0"/>
              <a:t>super </a:t>
            </a:r>
            <a:r>
              <a:rPr lang="ko-KR" altLang="en-US" sz="1800" dirty="0"/>
              <a:t>클래스인 </a:t>
            </a:r>
            <a:r>
              <a:rPr lang="en-US" altLang="ko-KR" sz="1800" b="1" dirty="0"/>
              <a:t>Object </a:t>
            </a:r>
            <a:r>
              <a:rPr lang="ko-KR" altLang="en-US" sz="1800" dirty="0"/>
              <a:t>클래스를 상속받게 됨</a:t>
            </a:r>
            <a:endParaRPr lang="ko-KR" altLang="en-US" sz="1800" b="1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3" t="56268" r="-81973" b="-10475"/>
          <a:stretch/>
        </p:blipFill>
        <p:spPr bwMode="auto">
          <a:xfrm>
            <a:off x="2411760" y="6941820"/>
            <a:ext cx="32004000" cy="54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3908405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5412" y="218110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Object</a:t>
            </a:r>
            <a:endParaRPr lang="ko-KR" alt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1797596" y="2142554"/>
            <a:ext cx="1224136" cy="592654"/>
          </a:xfrm>
          <a:custGeom>
            <a:avLst/>
            <a:gdLst>
              <a:gd name="connsiteX0" fmla="*/ 0 w 1501140"/>
              <a:gd name="connsiteY0" fmla="*/ 160020 h 520646"/>
              <a:gd name="connsiteX1" fmla="*/ 594360 w 1501140"/>
              <a:gd name="connsiteY1" fmla="*/ 518160 h 520646"/>
              <a:gd name="connsiteX2" fmla="*/ 1501140 w 1501140"/>
              <a:gd name="connsiteY2" fmla="*/ 0 h 52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140" h="520646">
                <a:moveTo>
                  <a:pt x="0" y="160020"/>
                </a:moveTo>
                <a:cubicBezTo>
                  <a:pt x="172085" y="352425"/>
                  <a:pt x="344170" y="544830"/>
                  <a:pt x="594360" y="518160"/>
                </a:cubicBezTo>
                <a:cubicBezTo>
                  <a:pt x="844550" y="491490"/>
                  <a:pt x="1501140" y="0"/>
                  <a:pt x="150114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2987824" y="5085184"/>
            <a:ext cx="81724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31840" y="5219327"/>
            <a:ext cx="329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클래스가 제공하는 메서드들</a:t>
            </a:r>
          </a:p>
        </p:txBody>
      </p:sp>
    </p:spTree>
    <p:extLst>
      <p:ext uri="{BB962C8B-B14F-4D97-AF65-F5344CB8AC3E}">
        <p14:creationId xmlns:p14="http://schemas.microsoft.com/office/powerpoint/2010/main" val="13627771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en-US" altLang="ko-KR" dirty="0"/>
              <a:t>Base </a:t>
            </a:r>
            <a:r>
              <a:rPr lang="ko-KR" altLang="en-US" dirty="0"/>
              <a:t>클래스의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Sub(</a:t>
            </a:r>
            <a:r>
              <a:rPr lang="ko-KR" altLang="en-US" sz="1800" dirty="0"/>
              <a:t>자식</a:t>
            </a:r>
            <a:r>
              <a:rPr lang="en-US" altLang="ko-KR" sz="1800" dirty="0"/>
              <a:t>) </a:t>
            </a:r>
            <a:r>
              <a:rPr lang="ko-KR" altLang="en-US" sz="1800" dirty="0"/>
              <a:t>클래스의 </a:t>
            </a:r>
            <a:r>
              <a:rPr lang="ko-KR" altLang="en-US" sz="1800" dirty="0" err="1"/>
              <a:t>생성자에서</a:t>
            </a:r>
            <a:r>
              <a:rPr lang="ko-KR" altLang="en-US" sz="1800" dirty="0"/>
              <a:t> </a:t>
            </a:r>
            <a:r>
              <a:rPr lang="en-US" altLang="ko-KR" sz="1800" dirty="0"/>
              <a:t>Base(</a:t>
            </a:r>
            <a:r>
              <a:rPr lang="ko-KR" altLang="en-US" sz="1800" dirty="0"/>
              <a:t>부모</a:t>
            </a:r>
            <a:r>
              <a:rPr lang="en-US" altLang="ko-KR" sz="1800" dirty="0"/>
              <a:t>) </a:t>
            </a:r>
            <a:r>
              <a:rPr lang="ko-KR" altLang="en-US" sz="1800" dirty="0"/>
              <a:t>클래스의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호출할 수 있음</a:t>
            </a:r>
            <a:endParaRPr lang="en-US" altLang="ko-KR" sz="1800" dirty="0"/>
          </a:p>
          <a:p>
            <a:r>
              <a:rPr lang="ko-KR" altLang="en-US" sz="1800" dirty="0"/>
              <a:t>메서드</a:t>
            </a:r>
            <a:r>
              <a:rPr lang="en-US" altLang="ko-KR" sz="1800" dirty="0"/>
              <a:t>Body</a:t>
            </a:r>
            <a:r>
              <a:rPr lang="ko-KR" altLang="en-US" sz="1800" dirty="0"/>
              <a:t>가 시작하기 전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b="1" dirty="0">
                <a:solidFill>
                  <a:srgbClr val="0070C0"/>
                </a:solidFill>
              </a:rPr>
              <a:t>base</a:t>
            </a:r>
            <a:r>
              <a:rPr lang="en-US" altLang="ko-KR" sz="1800" dirty="0"/>
              <a:t> </a:t>
            </a:r>
            <a:r>
              <a:rPr lang="ko-KR" altLang="en-US" sz="1800" dirty="0"/>
              <a:t>키워드를 사용해 부모클래스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호출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3" t="56268" r="-81973" b="-10475"/>
          <a:stretch/>
        </p:blipFill>
        <p:spPr bwMode="auto">
          <a:xfrm>
            <a:off x="2411760" y="6941820"/>
            <a:ext cx="32004000" cy="54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6" y="2610814"/>
            <a:ext cx="4826868" cy="326645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99" y="2607370"/>
            <a:ext cx="4024097" cy="282696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구부러진 연결선 7"/>
          <p:cNvCxnSpPr/>
          <p:nvPr/>
        </p:nvCxnSpPr>
        <p:spPr>
          <a:xfrm rot="10800000">
            <a:off x="1801788" y="3346101"/>
            <a:ext cx="3888432" cy="576064"/>
          </a:xfrm>
          <a:prstGeom prst="curvedConnector3">
            <a:avLst>
              <a:gd name="adj1" fmla="val 99972"/>
            </a:avLst>
          </a:prstGeom>
          <a:ln>
            <a:prstDash val="sysDot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5818996" y="3831170"/>
            <a:ext cx="2088232" cy="2917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138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메서드 </a:t>
            </a:r>
            <a:r>
              <a:rPr lang="en-US" altLang="ko-KR" dirty="0"/>
              <a:t>Overriding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Base(</a:t>
            </a:r>
            <a:r>
              <a:rPr lang="ko-KR" altLang="en-US" sz="1800" dirty="0"/>
              <a:t>부모</a:t>
            </a:r>
            <a:r>
              <a:rPr lang="en-US" altLang="ko-KR" sz="1800" dirty="0"/>
              <a:t>) </a:t>
            </a:r>
            <a:r>
              <a:rPr lang="ko-KR" altLang="en-US" sz="1800" dirty="0"/>
              <a:t>클래스의 메서드를 </a:t>
            </a:r>
            <a:r>
              <a:rPr lang="en-US" altLang="ko-KR" sz="1800" dirty="0"/>
              <a:t>Sub(</a:t>
            </a:r>
            <a:r>
              <a:rPr lang="ko-KR" altLang="en-US" sz="1800" dirty="0"/>
              <a:t>자식</a:t>
            </a:r>
            <a:r>
              <a:rPr lang="en-US" altLang="ko-KR" sz="1800" dirty="0"/>
              <a:t>) </a:t>
            </a:r>
            <a:r>
              <a:rPr lang="ko-KR" altLang="en-US" sz="1800" dirty="0"/>
              <a:t>클래스에서 재정의하여 원래의 기능을 감추고 새로운 기능으로 바꾸는 것</a:t>
            </a:r>
            <a:endParaRPr lang="en-US" altLang="ko-KR" sz="1800" dirty="0"/>
          </a:p>
          <a:p>
            <a:r>
              <a:rPr lang="ko-KR" altLang="en-US" sz="1800" dirty="0"/>
              <a:t>어떤 메서드가 호출될 지 컴파일 시에 결정되지 않고</a:t>
            </a:r>
            <a:r>
              <a:rPr lang="en-US" altLang="ko-KR" sz="1800" dirty="0"/>
              <a:t>, Runtime</a:t>
            </a:r>
            <a:r>
              <a:rPr lang="ko-KR" altLang="en-US" sz="1800" dirty="0"/>
              <a:t>시에 결정됨</a:t>
            </a:r>
            <a:endParaRPr lang="en-US" altLang="ko-KR" sz="1800" dirty="0"/>
          </a:p>
          <a:p>
            <a:r>
              <a:rPr lang="en-US" altLang="ko-KR" sz="1800" dirty="0"/>
              <a:t>Override</a:t>
            </a:r>
            <a:r>
              <a:rPr lang="ko-KR" altLang="en-US" sz="1800" dirty="0"/>
              <a:t>를 허용하는 </a:t>
            </a:r>
            <a:r>
              <a:rPr lang="en-US" altLang="ko-KR" sz="1800" dirty="0"/>
              <a:t>Base</a:t>
            </a:r>
            <a:r>
              <a:rPr lang="ko-KR" altLang="en-US" sz="1800" dirty="0"/>
              <a:t>클래스의 메서드에는 </a:t>
            </a:r>
            <a:r>
              <a:rPr lang="en-US" altLang="ko-KR" sz="1800" b="1" dirty="0">
                <a:solidFill>
                  <a:srgbClr val="0070C0"/>
                </a:solidFill>
              </a:rPr>
              <a:t>virtual</a:t>
            </a:r>
            <a:r>
              <a:rPr lang="en-US" altLang="ko-KR" sz="1800" dirty="0"/>
              <a:t> </a:t>
            </a:r>
            <a:r>
              <a:rPr lang="ko-KR" altLang="en-US" sz="1800" dirty="0"/>
              <a:t>키워드를</a:t>
            </a:r>
            <a:r>
              <a:rPr lang="en-US" altLang="ko-KR" sz="1800" dirty="0"/>
              <a:t>, Override</a:t>
            </a:r>
            <a:r>
              <a:rPr lang="ko-KR" altLang="en-US" sz="1800" dirty="0"/>
              <a:t>하는 </a:t>
            </a:r>
            <a:r>
              <a:rPr lang="en-US" altLang="ko-KR" sz="1800" dirty="0"/>
              <a:t>Sub(</a:t>
            </a:r>
            <a:r>
              <a:rPr lang="ko-KR" altLang="en-US" sz="1800" dirty="0"/>
              <a:t>자식</a:t>
            </a:r>
            <a:r>
              <a:rPr lang="en-US" altLang="ko-KR" sz="1800" dirty="0"/>
              <a:t>)</a:t>
            </a:r>
            <a:r>
              <a:rPr lang="ko-KR" altLang="en-US" sz="1800" dirty="0"/>
              <a:t>클래스에는 </a:t>
            </a:r>
            <a:r>
              <a:rPr lang="en-US" altLang="ko-KR" sz="1800" b="1" dirty="0">
                <a:solidFill>
                  <a:srgbClr val="0070C0"/>
                </a:solidFill>
              </a:rPr>
              <a:t>override</a:t>
            </a:r>
            <a:r>
              <a:rPr lang="en-US" altLang="ko-KR" sz="1800" dirty="0"/>
              <a:t> </a:t>
            </a:r>
            <a:r>
              <a:rPr lang="ko-KR" altLang="en-US" sz="1800" dirty="0"/>
              <a:t>키워드를 명시해야 함</a:t>
            </a:r>
            <a:endParaRPr lang="ko-KR" altLang="en-US" sz="18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4896544" cy="298019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653137"/>
            <a:ext cx="5558552" cy="20487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259632" y="3523869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208532" y="5541103"/>
            <a:ext cx="8107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6139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메서드 </a:t>
            </a:r>
            <a:r>
              <a:rPr lang="en-US" altLang="ko-KR" dirty="0"/>
              <a:t>Overriding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Base(</a:t>
            </a:r>
            <a:r>
              <a:rPr lang="ko-KR" altLang="en-US" sz="1800" dirty="0"/>
              <a:t>부모</a:t>
            </a:r>
            <a:r>
              <a:rPr lang="en-US" altLang="ko-KR" sz="1800" dirty="0"/>
              <a:t>) </a:t>
            </a:r>
            <a:r>
              <a:rPr lang="ko-KR" altLang="en-US" sz="1800" dirty="0"/>
              <a:t>클래스의 메서드를 </a:t>
            </a:r>
            <a:r>
              <a:rPr lang="en-US" altLang="ko-KR" sz="1800" dirty="0"/>
              <a:t>Sub(</a:t>
            </a:r>
            <a:r>
              <a:rPr lang="ko-KR" altLang="en-US" sz="1800" dirty="0"/>
              <a:t>자식</a:t>
            </a:r>
            <a:r>
              <a:rPr lang="en-US" altLang="ko-KR" sz="1800" dirty="0"/>
              <a:t>) </a:t>
            </a:r>
            <a:r>
              <a:rPr lang="ko-KR" altLang="en-US" sz="1800" dirty="0"/>
              <a:t>클래스에서 재정의하여 원래의 기능을 감추고 새로운 기능으로 바꾸는 것</a:t>
            </a:r>
            <a:endParaRPr lang="en-US" altLang="ko-KR" sz="1800" dirty="0"/>
          </a:p>
          <a:p>
            <a:r>
              <a:rPr lang="ko-KR" altLang="en-US" sz="1800" dirty="0"/>
              <a:t>어떤 메서드가 호출될 지 컴파일 시에 결정되지 않고</a:t>
            </a:r>
            <a:r>
              <a:rPr lang="en-US" altLang="ko-KR" sz="1800" dirty="0"/>
              <a:t>, Runtime</a:t>
            </a:r>
            <a:r>
              <a:rPr lang="ko-KR" altLang="en-US" sz="1800" dirty="0"/>
              <a:t>시에 결정됨</a:t>
            </a:r>
            <a:endParaRPr lang="en-US" altLang="ko-KR" sz="1800" dirty="0"/>
          </a:p>
          <a:p>
            <a:r>
              <a:rPr lang="en-US" altLang="ko-KR" sz="1800" dirty="0"/>
              <a:t>Override</a:t>
            </a:r>
            <a:r>
              <a:rPr lang="ko-KR" altLang="en-US" sz="1800" dirty="0"/>
              <a:t>를 허용하는 </a:t>
            </a:r>
            <a:r>
              <a:rPr lang="en-US" altLang="ko-KR" sz="1800" dirty="0"/>
              <a:t>Base</a:t>
            </a:r>
            <a:r>
              <a:rPr lang="ko-KR" altLang="en-US" sz="1800" dirty="0"/>
              <a:t>클래스의 메서드에는 </a:t>
            </a:r>
            <a:r>
              <a:rPr lang="en-US" altLang="ko-KR" sz="1800" b="1" dirty="0">
                <a:solidFill>
                  <a:srgbClr val="0070C0"/>
                </a:solidFill>
              </a:rPr>
              <a:t>virtual</a:t>
            </a:r>
            <a:r>
              <a:rPr lang="en-US" altLang="ko-KR" sz="1800" dirty="0"/>
              <a:t> </a:t>
            </a:r>
            <a:r>
              <a:rPr lang="ko-KR" altLang="en-US" sz="1800" dirty="0"/>
              <a:t>키워드를</a:t>
            </a:r>
            <a:r>
              <a:rPr lang="en-US" altLang="ko-KR" sz="1800" dirty="0"/>
              <a:t>, Override</a:t>
            </a:r>
            <a:r>
              <a:rPr lang="ko-KR" altLang="en-US" sz="1800" dirty="0"/>
              <a:t>하는 </a:t>
            </a:r>
            <a:r>
              <a:rPr lang="en-US" altLang="ko-KR" sz="1800" dirty="0"/>
              <a:t>Sub(</a:t>
            </a:r>
            <a:r>
              <a:rPr lang="ko-KR" altLang="en-US" sz="1800" dirty="0"/>
              <a:t>자식</a:t>
            </a:r>
            <a:r>
              <a:rPr lang="en-US" altLang="ko-KR" sz="1800" dirty="0"/>
              <a:t>)</a:t>
            </a:r>
            <a:r>
              <a:rPr lang="ko-KR" altLang="en-US" sz="1800" dirty="0"/>
              <a:t>클래스에는 </a:t>
            </a:r>
            <a:r>
              <a:rPr lang="en-US" altLang="ko-KR" sz="1800" b="1" dirty="0">
                <a:solidFill>
                  <a:srgbClr val="0070C0"/>
                </a:solidFill>
              </a:rPr>
              <a:t>override</a:t>
            </a:r>
            <a:r>
              <a:rPr lang="en-US" altLang="ko-KR" sz="1800" dirty="0"/>
              <a:t> </a:t>
            </a:r>
            <a:r>
              <a:rPr lang="ko-KR" altLang="en-US" sz="1800" dirty="0"/>
              <a:t>키워드를 명시해야 함</a:t>
            </a:r>
            <a:endParaRPr lang="ko-KR" altLang="en-US" sz="18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4896544" cy="298019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653137"/>
            <a:ext cx="5558552" cy="20487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1259632" y="3523869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208532" y="5541103"/>
            <a:ext cx="8107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15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IO </a:t>
            </a:r>
            <a:r>
              <a:rPr lang="ko-KR" altLang="en-US" dirty="0"/>
              <a:t>구성도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55" y="1096804"/>
            <a:ext cx="854472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6378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상속 관계에 있을 때</a:t>
            </a:r>
            <a:r>
              <a:rPr lang="en-US" altLang="ko-KR" sz="1800" dirty="0"/>
              <a:t>, Base(</a:t>
            </a:r>
            <a:r>
              <a:rPr lang="ko-KR" altLang="en-US" sz="1800" dirty="0"/>
              <a:t>부모</a:t>
            </a:r>
            <a:r>
              <a:rPr lang="en-US" altLang="ko-KR" sz="1800" dirty="0"/>
              <a:t>)</a:t>
            </a:r>
            <a:r>
              <a:rPr lang="ko-KR" altLang="en-US" sz="1800" dirty="0"/>
              <a:t>클래스의 참조변수로 </a:t>
            </a:r>
            <a:r>
              <a:rPr lang="en-US" altLang="ko-KR" sz="1800" dirty="0"/>
              <a:t>Sub(</a:t>
            </a:r>
            <a:r>
              <a:rPr lang="ko-KR" altLang="en-US" sz="1800" dirty="0"/>
              <a:t>자식</a:t>
            </a:r>
            <a:r>
              <a:rPr lang="en-US" altLang="ko-KR" sz="1800" dirty="0"/>
              <a:t>)</a:t>
            </a:r>
            <a:r>
              <a:rPr lang="ko-KR" altLang="en-US" sz="1800" dirty="0"/>
              <a:t>클래스를 참조하고</a:t>
            </a:r>
            <a:r>
              <a:rPr lang="en-US" altLang="ko-KR" sz="1800" dirty="0"/>
              <a:t>, Sub</a:t>
            </a:r>
            <a:r>
              <a:rPr lang="ko-KR" altLang="en-US" sz="1800" dirty="0"/>
              <a:t>클래스에서 </a:t>
            </a:r>
            <a:r>
              <a:rPr lang="en-US" altLang="ko-KR" sz="1800" dirty="0"/>
              <a:t>overriding</a:t>
            </a:r>
            <a:r>
              <a:rPr lang="ko-KR" altLang="en-US" sz="1800" dirty="0"/>
              <a:t>한 메서드를 호출할 수 있도록 허용하는 기능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7" y="2132856"/>
            <a:ext cx="6401717" cy="429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33056"/>
            <a:ext cx="3168352" cy="13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2691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추상</a:t>
            </a:r>
            <a:r>
              <a:rPr lang="en-US" altLang="ko-KR" dirty="0"/>
              <a:t>(Abstract)</a:t>
            </a:r>
            <a:r>
              <a:rPr lang="ko-KR" altLang="en-US" dirty="0"/>
              <a:t> 클래스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어떤 클래스의 메서드를 모든 </a:t>
            </a:r>
            <a:r>
              <a:rPr lang="en-US" altLang="ko-KR" sz="1600" dirty="0"/>
              <a:t>Sub </a:t>
            </a:r>
            <a:r>
              <a:rPr lang="ko-KR" altLang="en-US" sz="1600" dirty="0"/>
              <a:t>클래스에서 </a:t>
            </a:r>
            <a:r>
              <a:rPr lang="en-US" altLang="ko-KR" sz="1600" dirty="0"/>
              <a:t>overriding</a:t>
            </a:r>
            <a:r>
              <a:rPr lang="ko-KR" altLang="en-US" sz="1600" dirty="0"/>
              <a:t>해 사용하는 경우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이 메서드를 추상메서드로 만드는 것이 권장</a:t>
            </a:r>
            <a:endParaRPr lang="en-US" altLang="ko-KR" sz="1600" dirty="0"/>
          </a:p>
          <a:p>
            <a:r>
              <a:rPr lang="ko-KR" altLang="en-US" sz="1600" dirty="0"/>
              <a:t>하나라도 추상 메서드를 가지고 있는 클래스는 추상 클래스가 되며  </a:t>
            </a:r>
            <a:br>
              <a:rPr lang="en-US" altLang="ko-KR" sz="1600" dirty="0"/>
            </a:br>
            <a:r>
              <a:rPr lang="en-US" altLang="ko-KR" sz="1600" dirty="0"/>
              <a:t>abstract </a:t>
            </a:r>
            <a:r>
              <a:rPr lang="ko-KR" altLang="en-US" sz="1600" dirty="0"/>
              <a:t>키워드를 명시해야만 함</a:t>
            </a:r>
            <a:endParaRPr lang="en-US" altLang="ko-KR" sz="1600" dirty="0"/>
          </a:p>
          <a:p>
            <a:r>
              <a:rPr lang="ko-KR" altLang="en-US" sz="1600" dirty="0"/>
              <a:t>추상 클래스는 </a:t>
            </a:r>
            <a:r>
              <a:rPr lang="en-US" altLang="ko-KR" sz="1600" dirty="0"/>
              <a:t>new</a:t>
            </a:r>
            <a:r>
              <a:rPr lang="ko-KR" altLang="en-US" sz="1600" dirty="0"/>
              <a:t>로 객체를 생성할 수 없고</a:t>
            </a:r>
            <a:r>
              <a:rPr lang="en-US" altLang="ko-KR" sz="1600" dirty="0"/>
              <a:t>, </a:t>
            </a:r>
            <a:r>
              <a:rPr lang="ko-KR" altLang="en-US" sz="1600" dirty="0"/>
              <a:t>참조변수를 선언하는데 </a:t>
            </a:r>
            <a:br>
              <a:rPr lang="en-US" altLang="ko-KR" sz="1600" dirty="0"/>
            </a:br>
            <a:r>
              <a:rPr lang="ko-KR" altLang="en-US" sz="1600" dirty="0"/>
              <a:t>사용할 수 있음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46099"/>
            <a:ext cx="4176464" cy="127076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793675" y="2996952"/>
            <a:ext cx="93610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041" y="4005064"/>
            <a:ext cx="6607861" cy="20162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1869604" y="3580636"/>
            <a:ext cx="8301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31790" y="4876780"/>
            <a:ext cx="8301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541188"/>
            <a:ext cx="6917827" cy="98415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339752" y="6078056"/>
            <a:ext cx="66297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2783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인터페이스</a:t>
            </a:r>
            <a:r>
              <a:rPr lang="en-US" altLang="ko-KR" dirty="0"/>
              <a:t>(Interface)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추상메서드나 상수로만 구성되며</a:t>
            </a:r>
            <a:r>
              <a:rPr lang="en-US" altLang="ko-KR" dirty="0"/>
              <a:t>, </a:t>
            </a:r>
            <a:r>
              <a:rPr lang="ko-KR" altLang="en-US" dirty="0"/>
              <a:t>직접 객체를 생성할 수 없지만</a:t>
            </a:r>
            <a:r>
              <a:rPr lang="en-US" altLang="ko-KR" dirty="0"/>
              <a:t> </a:t>
            </a:r>
            <a:r>
              <a:rPr lang="ko-KR" altLang="en-US" dirty="0"/>
              <a:t>참조변수 선언이 가능함으로써 참조변수에 대해서 구체적인 실행코드를 작성할 수 있도록 함</a:t>
            </a:r>
            <a:endParaRPr lang="en-US" altLang="ko-KR" dirty="0"/>
          </a:p>
          <a:p>
            <a:r>
              <a:rPr lang="ko-KR" altLang="en-US" dirty="0"/>
              <a:t>인터페이스를 구현하여 만들어진 어떤 객체는 </a:t>
            </a:r>
            <a:r>
              <a:rPr lang="en-US" altLang="ko-KR" dirty="0"/>
              <a:t>Runtime</a:t>
            </a:r>
            <a:r>
              <a:rPr lang="ko-KR" altLang="en-US" dirty="0"/>
              <a:t>시 그 객체와의 의존성이 필요한 다른 객체에 주입되어 연동할 수 있음</a:t>
            </a:r>
            <a:endParaRPr lang="en-US" altLang="ko-KR" dirty="0"/>
          </a:p>
          <a:p>
            <a:r>
              <a:rPr lang="ko-KR" altLang="en-US" dirty="0"/>
              <a:t>인터페이스를 상속하여 더 많은 추상메서드를 가진 인터페이스를 만들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205283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en-US" altLang="ko-KR" dirty="0"/>
              <a:t>is </a:t>
            </a:r>
            <a:r>
              <a:rPr lang="ko-KR" altLang="en-US" dirty="0"/>
              <a:t>연산자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참조변수가 가리키는 객체의 </a:t>
            </a:r>
            <a:r>
              <a:rPr lang="en-US" altLang="ko-KR" sz="1600" dirty="0"/>
              <a:t>type</a:t>
            </a:r>
            <a:r>
              <a:rPr lang="ko-KR" altLang="en-US" sz="1600" dirty="0"/>
              <a:t>을 확인하고 싶을 때 </a:t>
            </a:r>
            <a:r>
              <a:rPr lang="en-US" altLang="ko-KR" sz="2000" b="1" dirty="0">
                <a:solidFill>
                  <a:srgbClr val="0070C0"/>
                </a:solidFill>
              </a:rPr>
              <a:t>is</a:t>
            </a:r>
            <a:r>
              <a:rPr lang="en-US" altLang="ko-KR" sz="1600" dirty="0"/>
              <a:t> </a:t>
            </a:r>
            <a:r>
              <a:rPr lang="ko-KR" altLang="en-US" sz="1600" dirty="0"/>
              <a:t>연산자를 사용</a:t>
            </a:r>
            <a:endParaRPr lang="en-US" altLang="ko-KR" sz="1600" dirty="0"/>
          </a:p>
          <a:p>
            <a:r>
              <a:rPr lang="ko-KR" altLang="en-US" sz="1600" dirty="0"/>
              <a:t>참조변수가 가리키는 실제 객체가 </a:t>
            </a:r>
            <a:r>
              <a:rPr lang="en-US" altLang="ko-KR" sz="1600" dirty="0"/>
              <a:t>is </a:t>
            </a:r>
            <a:r>
              <a:rPr lang="ko-KR" altLang="en-US" sz="1600" dirty="0"/>
              <a:t>뒤의 </a:t>
            </a:r>
            <a:r>
              <a:rPr lang="en-US" altLang="ko-KR" sz="1600" dirty="0"/>
              <a:t>type</a:t>
            </a:r>
            <a:r>
              <a:rPr lang="ko-KR" altLang="en-US" sz="1600" dirty="0"/>
              <a:t>과 일치하거나 하위 </a:t>
            </a:r>
            <a:r>
              <a:rPr lang="en-US" altLang="ko-KR" sz="1600" dirty="0"/>
              <a:t>type</a:t>
            </a:r>
            <a:r>
              <a:rPr lang="ko-KR" altLang="en-US" sz="1600" dirty="0"/>
              <a:t>이면 </a:t>
            </a:r>
            <a:r>
              <a:rPr lang="en-US" altLang="ko-KR" sz="1600" dirty="0"/>
              <a:t>true, </a:t>
            </a:r>
            <a:r>
              <a:rPr lang="ko-KR" altLang="en-US" sz="1600" dirty="0"/>
              <a:t>그렇지 않으면 </a:t>
            </a:r>
            <a:r>
              <a:rPr lang="en-US" altLang="ko-KR" sz="1600" dirty="0"/>
              <a:t>false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반환 </a:t>
            </a:r>
            <a:endParaRPr lang="en-US" altLang="ko-KR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99" b="67610"/>
          <a:stretch/>
        </p:blipFill>
        <p:spPr bwMode="auto">
          <a:xfrm>
            <a:off x="595204" y="2420888"/>
            <a:ext cx="3502496" cy="1287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9" t="60496" r="-2766" b="11314"/>
          <a:stretch/>
        </p:blipFill>
        <p:spPr bwMode="auto">
          <a:xfrm>
            <a:off x="1547664" y="4005064"/>
            <a:ext cx="6696744" cy="15296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4199912" y="4334624"/>
            <a:ext cx="277220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687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en-US" altLang="ko-KR" dirty="0"/>
              <a:t>as </a:t>
            </a:r>
            <a:r>
              <a:rPr lang="ko-KR" altLang="en-US" dirty="0"/>
              <a:t>연산자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참조변수가 가리키는 객체의 </a:t>
            </a:r>
            <a:r>
              <a:rPr lang="en-US" altLang="ko-KR" sz="1600" dirty="0"/>
              <a:t>type</a:t>
            </a:r>
            <a:r>
              <a:rPr lang="ko-KR" altLang="en-US" sz="1600" dirty="0"/>
              <a:t>을 계층관계에 있는 다른 </a:t>
            </a:r>
            <a:r>
              <a:rPr lang="en-US" altLang="ko-KR" sz="1600" dirty="0"/>
              <a:t>type</a:t>
            </a:r>
            <a:r>
              <a:rPr lang="ko-KR" altLang="en-US" sz="1600" dirty="0"/>
              <a:t>으로</a:t>
            </a:r>
            <a:r>
              <a:rPr lang="en-US" altLang="ko-KR" sz="1600" dirty="0"/>
              <a:t> </a:t>
            </a:r>
            <a:r>
              <a:rPr lang="ko-KR" altLang="en-US" sz="1600" dirty="0"/>
              <a:t>캐스팅하고 싶을 때 </a:t>
            </a:r>
            <a:r>
              <a:rPr lang="en-US" altLang="ko-KR" sz="2000" b="1" dirty="0">
                <a:solidFill>
                  <a:srgbClr val="0070C0"/>
                </a:solidFill>
              </a:rPr>
              <a:t>as</a:t>
            </a:r>
            <a:r>
              <a:rPr lang="en-US" altLang="ko-KR" sz="1600" dirty="0"/>
              <a:t> </a:t>
            </a:r>
            <a:r>
              <a:rPr lang="ko-KR" altLang="en-US" sz="1600" dirty="0"/>
              <a:t>연산자를 사용</a:t>
            </a:r>
            <a:endParaRPr lang="en-US" altLang="ko-KR" sz="1600" dirty="0"/>
          </a:p>
          <a:p>
            <a:r>
              <a:rPr lang="ko-KR" altLang="en-US" sz="1600" dirty="0"/>
              <a:t>캐스팅을 시도하여 성공하면 캐스팅된 결과를 반환하고</a:t>
            </a:r>
            <a:r>
              <a:rPr lang="en-US" altLang="ko-KR" sz="1600" dirty="0"/>
              <a:t>, </a:t>
            </a:r>
            <a:r>
              <a:rPr lang="ko-KR" altLang="en-US" sz="1600" dirty="0"/>
              <a:t>실패한 경우 </a:t>
            </a:r>
            <a:r>
              <a:rPr lang="en-US" altLang="ko-KR" sz="1600" dirty="0"/>
              <a:t>null</a:t>
            </a:r>
            <a:r>
              <a:rPr lang="ko-KR" altLang="en-US" sz="1600" dirty="0"/>
              <a:t>을 반환</a:t>
            </a:r>
            <a:endParaRPr lang="en-US" altLang="ko-K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04864"/>
            <a:ext cx="6048672" cy="435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469276" y="5247868"/>
            <a:ext cx="277220" cy="2465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75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 err="1"/>
              <a:t>형변환</a:t>
            </a:r>
            <a:r>
              <a:rPr lang="en-US" altLang="ko-KR" dirty="0"/>
              <a:t>(Casting)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한 객체의 </a:t>
            </a:r>
            <a:r>
              <a:rPr lang="en-US" altLang="ko-KR" sz="1600" dirty="0"/>
              <a:t>type</a:t>
            </a:r>
            <a:r>
              <a:rPr lang="ko-KR" altLang="en-US" sz="1600" dirty="0"/>
              <a:t>을 상속 계층 관계에 있는</a:t>
            </a:r>
            <a:r>
              <a:rPr lang="en-US" altLang="ko-KR" sz="1600" dirty="0"/>
              <a:t> </a:t>
            </a:r>
            <a:r>
              <a:rPr lang="ko-KR" altLang="en-US" sz="1600" dirty="0"/>
              <a:t>다른 </a:t>
            </a:r>
            <a:r>
              <a:rPr lang="en-US" altLang="ko-KR" sz="1600" dirty="0"/>
              <a:t>type</a:t>
            </a:r>
            <a:r>
              <a:rPr lang="ko-KR" altLang="en-US" sz="1600" dirty="0"/>
              <a:t>으로 변환</a:t>
            </a:r>
            <a:r>
              <a:rPr lang="en-US" altLang="ko-KR" sz="1600" dirty="0"/>
              <a:t>(casting)</a:t>
            </a:r>
            <a:r>
              <a:rPr lang="ko-KR" altLang="en-US" sz="1600" dirty="0"/>
              <a:t>이 가능함</a:t>
            </a:r>
            <a:endParaRPr lang="en-US" altLang="ko-KR" sz="1600" dirty="0"/>
          </a:p>
          <a:p>
            <a:r>
              <a:rPr lang="ko-KR" altLang="en-US" sz="1600" dirty="0"/>
              <a:t>하위</a:t>
            </a:r>
            <a:r>
              <a:rPr lang="en-US" altLang="ko-KR" sz="1600" dirty="0"/>
              <a:t>(sub)</a:t>
            </a:r>
            <a:r>
              <a:rPr lang="ko-KR" altLang="en-US" sz="1600" dirty="0"/>
              <a:t> 클래스 </a:t>
            </a:r>
            <a:r>
              <a:rPr lang="en-US" altLang="ko-KR" sz="1600" dirty="0"/>
              <a:t>type</a:t>
            </a:r>
            <a:r>
              <a:rPr lang="ko-KR" altLang="en-US" sz="1600" dirty="0"/>
              <a:t>에서 상위</a:t>
            </a:r>
            <a:r>
              <a:rPr lang="en-US" altLang="ko-KR" sz="1600" dirty="0"/>
              <a:t>(base) </a:t>
            </a:r>
            <a:r>
              <a:rPr lang="ko-KR" altLang="en-US" sz="1600" dirty="0"/>
              <a:t>클래스 </a:t>
            </a:r>
            <a:r>
              <a:rPr lang="en-US" altLang="ko-KR" sz="1600" dirty="0"/>
              <a:t>type</a:t>
            </a:r>
            <a:r>
              <a:rPr lang="ko-KR" altLang="en-US" sz="1600" dirty="0"/>
              <a:t>으로 변환하는 것을 </a:t>
            </a:r>
            <a:r>
              <a:rPr lang="en-US" altLang="ko-KR" sz="1600" dirty="0" err="1"/>
              <a:t>Upcasting</a:t>
            </a:r>
            <a:r>
              <a:rPr lang="ko-KR" altLang="en-US" sz="1600" dirty="0"/>
              <a:t>이라고 하며</a:t>
            </a:r>
            <a:r>
              <a:rPr lang="en-US" altLang="ko-KR" sz="1600" dirty="0"/>
              <a:t>, </a:t>
            </a:r>
            <a:r>
              <a:rPr lang="ko-KR" altLang="en-US" sz="1600" dirty="0"/>
              <a:t>묵시적으로</a:t>
            </a:r>
            <a:r>
              <a:rPr lang="en-US" altLang="ko-KR" sz="1600" dirty="0"/>
              <a:t>(implicitly) </a:t>
            </a:r>
            <a:r>
              <a:rPr lang="ko-KR" altLang="en-US" sz="1600" dirty="0"/>
              <a:t>변환됨</a:t>
            </a:r>
            <a:endParaRPr lang="en-US" altLang="ko-KR" sz="1600" dirty="0"/>
          </a:p>
          <a:p>
            <a:r>
              <a:rPr lang="ko-KR" altLang="en-US" sz="1600" dirty="0"/>
              <a:t>반대로</a:t>
            </a:r>
            <a:r>
              <a:rPr lang="en-US" altLang="ko-KR" sz="1600" dirty="0"/>
              <a:t>, </a:t>
            </a:r>
            <a:r>
              <a:rPr lang="ko-KR" altLang="en-US" sz="1600" dirty="0"/>
              <a:t>상위</a:t>
            </a:r>
            <a:r>
              <a:rPr lang="en-US" altLang="ko-KR" sz="1600" dirty="0"/>
              <a:t>(base) </a:t>
            </a:r>
            <a:r>
              <a:rPr lang="ko-KR" altLang="en-US" sz="1600" dirty="0"/>
              <a:t>클래스 </a:t>
            </a:r>
            <a:r>
              <a:rPr lang="en-US" altLang="ko-KR" sz="1600" dirty="0"/>
              <a:t>type</a:t>
            </a:r>
            <a:r>
              <a:rPr lang="ko-KR" altLang="en-US" sz="1600" dirty="0"/>
              <a:t>에서 하위</a:t>
            </a:r>
            <a:r>
              <a:rPr lang="en-US" altLang="ko-KR" sz="1600" dirty="0"/>
              <a:t>(sub) </a:t>
            </a:r>
            <a:r>
              <a:rPr lang="ko-KR" altLang="en-US" sz="1600" dirty="0"/>
              <a:t>클래스 </a:t>
            </a:r>
            <a:r>
              <a:rPr lang="en-US" altLang="ko-KR" sz="1600" dirty="0"/>
              <a:t>type</a:t>
            </a:r>
            <a:r>
              <a:rPr lang="ko-KR" altLang="en-US" sz="1600" dirty="0"/>
              <a:t>으로 변환할 때는 </a:t>
            </a:r>
            <a:r>
              <a:rPr lang="en-US" altLang="ko-KR" sz="1600" dirty="0"/>
              <a:t>target</a:t>
            </a:r>
            <a:r>
              <a:rPr lang="ko-KR" altLang="en-US" sz="1600" dirty="0"/>
              <a:t>이 되는 </a:t>
            </a:r>
            <a:r>
              <a:rPr lang="en-US" altLang="ko-KR" sz="1600" dirty="0"/>
              <a:t>type</a:t>
            </a:r>
            <a:r>
              <a:rPr lang="ko-KR" altLang="en-US" sz="1600" dirty="0"/>
              <a:t>을 명시해 줘야 함</a:t>
            </a:r>
            <a:endParaRPr lang="en-US" altLang="ko-KR" sz="1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7200800" cy="172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7322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en-US" altLang="ko-KR" dirty="0"/>
              <a:t>Boxing &amp; Unboxing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Boxing</a:t>
            </a:r>
            <a:r>
              <a:rPr lang="ko-KR" altLang="en-US" sz="1800" dirty="0"/>
              <a:t>이란</a:t>
            </a:r>
            <a:r>
              <a:rPr lang="en-US" altLang="ko-KR" sz="1800" dirty="0"/>
              <a:t>? </a:t>
            </a:r>
            <a:br>
              <a:rPr lang="en-US" altLang="ko-KR" sz="1600" dirty="0"/>
            </a:br>
            <a:r>
              <a:rPr lang="en-US" altLang="ko-KR" sz="1600" dirty="0"/>
              <a:t>Value type</a:t>
            </a:r>
            <a:r>
              <a:rPr lang="ko-KR" altLang="en-US" sz="1600" dirty="0"/>
              <a:t>의 값을 </a:t>
            </a:r>
            <a:r>
              <a:rPr lang="en-US" altLang="ko-KR" sz="1600" dirty="0"/>
              <a:t>Object type</a:t>
            </a:r>
            <a:r>
              <a:rPr lang="ko-KR" altLang="en-US" sz="1600" dirty="0"/>
              <a:t>의 참조변수로 참조할 수 있도록 자동으로 객체로 포장해 주는 기능</a:t>
            </a:r>
            <a:endParaRPr lang="en-US" altLang="ko-KR" sz="1600" dirty="0"/>
          </a:p>
          <a:p>
            <a:r>
              <a:rPr lang="en-US" altLang="ko-KR" sz="1800" dirty="0"/>
              <a:t>Unboxing</a:t>
            </a:r>
            <a:r>
              <a:rPr lang="ko-KR" altLang="en-US" sz="1800" dirty="0"/>
              <a:t>이란</a:t>
            </a:r>
            <a:r>
              <a:rPr lang="en-US" altLang="ko-KR" sz="1800" dirty="0"/>
              <a:t>?</a:t>
            </a:r>
            <a:br>
              <a:rPr lang="en-US" altLang="ko-KR" sz="1600" dirty="0"/>
            </a:br>
            <a:r>
              <a:rPr lang="ko-KR" altLang="en-US" sz="1600" dirty="0"/>
              <a:t>객체로 포장된 </a:t>
            </a:r>
            <a:r>
              <a:rPr lang="en-US" altLang="ko-KR" sz="1600" dirty="0"/>
              <a:t>Value type</a:t>
            </a:r>
            <a:r>
              <a:rPr lang="ko-KR" altLang="en-US" sz="1600" dirty="0"/>
              <a:t>의 값을 </a:t>
            </a:r>
            <a:r>
              <a:rPr lang="en-US" altLang="ko-KR" sz="1600" dirty="0"/>
              <a:t>Boxing</a:t>
            </a:r>
            <a:r>
              <a:rPr lang="ko-KR" altLang="en-US" sz="1600" dirty="0"/>
              <a:t>된 객체에서 다시 꺼내는 기능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5379"/>
            <a:ext cx="7128792" cy="254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0303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72719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배열이란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같은 데이터 </a:t>
            </a:r>
            <a:r>
              <a:rPr lang="en-US" altLang="ko-KR" sz="1800" dirty="0"/>
              <a:t>type</a:t>
            </a:r>
            <a:r>
              <a:rPr lang="ko-KR" altLang="en-US" sz="1800" dirty="0"/>
              <a:t>을 가지는 연속적인 메모리 공간을 동적으로 생성 가능</a:t>
            </a:r>
            <a:endParaRPr lang="en-US" altLang="ko-KR" sz="1800" dirty="0"/>
          </a:p>
          <a:p>
            <a:r>
              <a:rPr lang="ko-KR" altLang="en-US" sz="1800" dirty="0"/>
              <a:t>생성 속도와 접근 속도가 빠른 자료구조</a:t>
            </a:r>
            <a:endParaRPr lang="en-US" altLang="ko-KR" sz="1800" dirty="0"/>
          </a:p>
          <a:p>
            <a:r>
              <a:rPr lang="ko-KR" altLang="en-US" sz="1800" dirty="0"/>
              <a:t>한번 생성된 배열은 그 크기를 늘리거나 줄일 수 없음 </a:t>
            </a:r>
            <a:r>
              <a:rPr lang="en-US" altLang="ko-KR" sz="1800" dirty="0"/>
              <a:t>(</a:t>
            </a:r>
            <a:r>
              <a:rPr lang="ko-KR" altLang="en-US" sz="1800" dirty="0"/>
              <a:t>다시 생성하고 복사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배열은 </a:t>
            </a:r>
            <a:r>
              <a:rPr lang="ko-KR" altLang="en-US" sz="1800" b="1" dirty="0">
                <a:solidFill>
                  <a:srgbClr val="FF0000"/>
                </a:solidFill>
              </a:rPr>
              <a:t>객체</a:t>
            </a:r>
            <a:r>
              <a:rPr lang="ko-KR" altLang="en-US" sz="1800" dirty="0"/>
              <a:t>이므로 참조변수가 필요하고 </a:t>
            </a:r>
            <a:r>
              <a:rPr lang="en-US" altLang="ko-KR" sz="1800" b="1" dirty="0">
                <a:solidFill>
                  <a:srgbClr val="0070C0"/>
                </a:solidFill>
              </a:rPr>
              <a:t>new</a:t>
            </a:r>
            <a:r>
              <a:rPr lang="en-US" altLang="ko-KR" sz="1800" dirty="0"/>
              <a:t> </a:t>
            </a:r>
            <a:r>
              <a:rPr lang="ko-KR" altLang="en-US" sz="1800" dirty="0"/>
              <a:t>키워드로 생성해야 함</a:t>
            </a:r>
            <a:endParaRPr lang="en-US" altLang="ko-KR" sz="1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03084"/>
            <a:ext cx="54864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366040" y="4106980"/>
            <a:ext cx="1008112" cy="4208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17674" y="4092312"/>
            <a:ext cx="526534" cy="4208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4605908" y="4426595"/>
            <a:ext cx="5303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401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배열의 초기화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ko-KR" altLang="en-US" sz="2100" dirty="0">
                <a:latin typeface="+mn-ea"/>
              </a:rPr>
              <a:t>배열의 요소에 데이터 값을 초기화 하는 방법</a:t>
            </a:r>
          </a:p>
          <a:p>
            <a:pPr lvl="1">
              <a:lnSpc>
                <a:spcPct val="80000"/>
              </a:lnSpc>
            </a:pPr>
            <a:r>
              <a:rPr lang="ko-KR" altLang="en-US" sz="1800" dirty="0">
                <a:latin typeface="+mn-ea"/>
              </a:rPr>
              <a:t>선언한 후 필요에 따라 하나씩 할당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일반적으로 </a:t>
            </a:r>
            <a:r>
              <a:rPr lang="ko-KR" altLang="en-US" sz="1800" dirty="0" err="1">
                <a:latin typeface="+mn-ea"/>
              </a:rPr>
              <a:t>반복문</a:t>
            </a:r>
            <a:r>
              <a:rPr lang="ko-KR" altLang="en-US" sz="1800" dirty="0">
                <a:latin typeface="+mn-ea"/>
              </a:rPr>
              <a:t> 이용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ko-KR" altLang="en-US" sz="1800" dirty="0">
                <a:latin typeface="+mn-ea"/>
              </a:rPr>
              <a:t>선언과 동시에 초기화</a:t>
            </a:r>
          </a:p>
          <a:p>
            <a:pPr lvl="1">
              <a:lnSpc>
                <a:spcPct val="80000"/>
              </a:lnSpc>
            </a:pPr>
            <a:endParaRPr lang="ko-KR" altLang="en-US" sz="1400" dirty="0">
              <a:latin typeface="+mn-ea"/>
            </a:endParaRPr>
          </a:p>
          <a:p>
            <a:pPr>
              <a:lnSpc>
                <a:spcPct val="80000"/>
              </a:lnSpc>
            </a:pPr>
            <a:r>
              <a:rPr lang="ko-KR" altLang="en-US" sz="2100" dirty="0">
                <a:latin typeface="+mn-ea"/>
              </a:rPr>
              <a:t>배열을 선언한 후 초기화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[10];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[0] = 0;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[1] = 100;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[2] = 200;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[3] = 300;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[4] = 400;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[5] = 500;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[6] = 600;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[7] = 700;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[8] = 800;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[9] = 900;</a:t>
            </a:r>
          </a:p>
          <a:p>
            <a:pPr lvl="1">
              <a:lnSpc>
                <a:spcPct val="8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80000"/>
              </a:lnSpc>
            </a:pPr>
            <a:r>
              <a:rPr lang="ko-KR" altLang="en-US" sz="2300" dirty="0">
                <a:latin typeface="+mn-ea"/>
              </a:rPr>
              <a:t>배열의 선언과 초기화를 동시에 하는 방법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[] {0, 100, 200, 300, 400, 500, 600, 700, 800, 900};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[10] {0, 100, 200, 300, 400, 500, 600, 700, 800, 900};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{0, 100, 200, 300, 400, 500, 600, 700, 800, 900};</a:t>
            </a:r>
            <a:endParaRPr lang="en-US" altLang="ko-KR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068960"/>
            <a:ext cx="4176464" cy="954107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0 ;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mydream.Length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;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++) 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* 100;</a:t>
            </a: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주변 장치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16481"/>
            <a:ext cx="8799726" cy="4505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602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4706938" y="2763713"/>
            <a:ext cx="2205037" cy="2339975"/>
          </a:xfrm>
          <a:prstGeom prst="rect">
            <a:avLst/>
          </a:prstGeom>
          <a:solidFill>
            <a:srgbClr val="FFFF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46800" tIns="46800" rIns="0" bIns="46800" anchor="ctr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배열의 참조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692275" y="5321453"/>
            <a:ext cx="6011863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ko-KR" altLang="en-US" sz="1400" b="0" dirty="0">
                <a:latin typeface="+mn-ea"/>
                <a:ea typeface="+mn-ea"/>
              </a:rPr>
              <a:t>배열은 객체임</a:t>
            </a:r>
            <a:endParaRPr lang="en-US" altLang="ko-KR" sz="1400" b="0" dirty="0">
              <a:latin typeface="+mn-ea"/>
              <a:ea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ko-KR" altLang="en-US" sz="1400" b="0" dirty="0">
                <a:latin typeface="+mn-ea"/>
                <a:ea typeface="+mn-ea"/>
              </a:rPr>
              <a:t>배열의 할당은 </a:t>
            </a:r>
            <a:r>
              <a:rPr lang="ko-KR" altLang="en-US" sz="1400" b="0" dirty="0" err="1">
                <a:latin typeface="+mn-ea"/>
                <a:ea typeface="+mn-ea"/>
              </a:rPr>
              <a:t>참조값의</a:t>
            </a:r>
            <a:r>
              <a:rPr lang="ko-KR" altLang="en-US" sz="1400" b="0" dirty="0">
                <a:latin typeface="+mn-ea"/>
                <a:ea typeface="+mn-ea"/>
              </a:rPr>
              <a:t> 할당이기 때문에 </a:t>
            </a:r>
            <a:r>
              <a:rPr lang="en-US" altLang="ko-KR" sz="1400" b="0" dirty="0" err="1">
                <a:latin typeface="+mn-ea"/>
                <a:ea typeface="+mn-ea"/>
              </a:rPr>
              <a:t>mydream</a:t>
            </a:r>
            <a:r>
              <a:rPr lang="en-US" altLang="ko-KR" sz="1400" b="0" dirty="0">
                <a:latin typeface="+mn-ea"/>
                <a:ea typeface="+mn-ea"/>
              </a:rPr>
              <a:t>, myref1, myref2</a:t>
            </a:r>
            <a:r>
              <a:rPr lang="ko-KR" altLang="en-US" sz="1400" b="0" dirty="0">
                <a:latin typeface="+mn-ea"/>
                <a:ea typeface="+mn-ea"/>
              </a:rPr>
              <a:t>는 </a:t>
            </a:r>
            <a:br>
              <a:rPr lang="en-US" altLang="ko-KR" sz="1400" b="0" dirty="0">
                <a:latin typeface="+mn-ea"/>
                <a:ea typeface="+mn-ea"/>
              </a:rPr>
            </a:br>
            <a:r>
              <a:rPr lang="ko-KR" altLang="en-US" sz="1400" b="0" dirty="0">
                <a:latin typeface="+mn-ea"/>
                <a:ea typeface="+mn-ea"/>
              </a:rPr>
              <a:t>모두 하나의 메모리를 참조</a:t>
            </a:r>
            <a:endParaRPr lang="en-US" altLang="ko-KR" sz="1400" b="0" dirty="0">
              <a:latin typeface="+mn-ea"/>
              <a:ea typeface="+mn-ea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879975" y="4551238"/>
            <a:ext cx="1893888" cy="400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200">
                <a:latin typeface="Arial" charset="0"/>
              </a:rPr>
              <a:t>mydream[5]=6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717675" y="1340768"/>
            <a:ext cx="5886450" cy="471487"/>
          </a:xfrm>
          <a:prstGeom prst="rect">
            <a:avLst/>
          </a:prstGeom>
          <a:solidFill>
            <a:srgbClr val="E4E4E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67042" dir="1672477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[ ] </a:t>
            </a:r>
            <a:r>
              <a:rPr lang="en-US" altLang="ko-KR" b="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ko-KR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 [ ] {1, 2, 3, 4, 5, 6};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879975" y="4227388"/>
            <a:ext cx="1893888" cy="400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200">
                <a:latin typeface="Arial" charset="0"/>
              </a:rPr>
              <a:t>mydream[4]=5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4879975" y="3913063"/>
            <a:ext cx="1893888" cy="3984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200">
                <a:latin typeface="Arial" charset="0"/>
              </a:rPr>
              <a:t>mydream[3]=4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879975" y="3590800"/>
            <a:ext cx="1893888" cy="400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200">
                <a:latin typeface="Arial" charset="0"/>
              </a:rPr>
              <a:t>mydream[2]=3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4879975" y="3268538"/>
            <a:ext cx="1893888" cy="3984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200">
                <a:latin typeface="Arial" charset="0"/>
              </a:rPr>
              <a:t>mydream[1]=2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4879975" y="2946275"/>
            <a:ext cx="1893888" cy="4000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200">
                <a:latin typeface="Arial" charset="0"/>
              </a:rPr>
              <a:t>mydream[0]=1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2541588" y="1912268"/>
            <a:ext cx="4144962" cy="738664"/>
          </a:xfrm>
          <a:prstGeom prst="rect">
            <a:avLst/>
          </a:prstGeom>
          <a:noFill/>
          <a:ln w="31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 ]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 ]{5,4,6,9,7,9};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 ] myref1 =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 ] myref2 = myref1;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1815286" y="2808163"/>
            <a:ext cx="12200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b="0" dirty="0" err="1">
                <a:solidFill>
                  <a:srgbClr val="FF0000"/>
                </a:solidFill>
                <a:latin typeface="Arial Black" pitchFamily="34" charset="0"/>
              </a:rPr>
              <a:t>mydream</a:t>
            </a:r>
            <a:endParaRPr lang="en-US" altLang="ko-KR" b="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1952399" y="3798763"/>
            <a:ext cx="96225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b="0" dirty="0">
                <a:solidFill>
                  <a:srgbClr val="FF0000"/>
                </a:solidFill>
                <a:latin typeface="Arial Black" pitchFamily="34" charset="0"/>
              </a:rPr>
              <a:t>myref1</a:t>
            </a: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2492149" y="4473450"/>
            <a:ext cx="96225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b="0" dirty="0">
                <a:solidFill>
                  <a:srgbClr val="FF0000"/>
                </a:solidFill>
                <a:latin typeface="Arial Black" pitchFamily="34" charset="0"/>
              </a:rPr>
              <a:t>myref2</a:t>
            </a: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4706938" y="2763713"/>
            <a:ext cx="90487" cy="134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 anchor="ctr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cxnSp>
        <p:nvCxnSpPr>
          <p:cNvPr id="22" name="AutoShape 17"/>
          <p:cNvCxnSpPr>
            <a:cxnSpLocks noChangeShapeType="1"/>
            <a:stCxn id="21" idx="1"/>
            <a:endCxn id="17" idx="3"/>
          </p:cNvCxnSpPr>
          <p:nvPr/>
        </p:nvCxnSpPr>
        <p:spPr bwMode="auto">
          <a:xfrm rot="10800000" flipV="1">
            <a:off x="3035300" y="2831182"/>
            <a:ext cx="1671638" cy="146258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" name="AutoShape 18"/>
          <p:cNvCxnSpPr>
            <a:cxnSpLocks noChangeShapeType="1"/>
            <a:stCxn id="21" idx="1"/>
            <a:endCxn id="18" idx="3"/>
          </p:cNvCxnSpPr>
          <p:nvPr/>
        </p:nvCxnSpPr>
        <p:spPr bwMode="auto">
          <a:xfrm rot="10800000" flipV="1">
            <a:off x="2914650" y="2831182"/>
            <a:ext cx="1792288" cy="1136858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AutoShape 19"/>
          <p:cNvCxnSpPr>
            <a:cxnSpLocks noChangeShapeType="1"/>
            <a:stCxn id="21" idx="1"/>
            <a:endCxn id="19" idx="3"/>
          </p:cNvCxnSpPr>
          <p:nvPr/>
        </p:nvCxnSpPr>
        <p:spPr bwMode="auto">
          <a:xfrm rot="10800000" flipV="1">
            <a:off x="3454400" y="2831181"/>
            <a:ext cx="1252538" cy="1811545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6176328" y="2242964"/>
            <a:ext cx="1484312" cy="269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46800" tIns="46800" rIns="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1400" dirty="0"/>
              <a:t>참조 값 복사</a:t>
            </a:r>
          </a:p>
        </p:txBody>
      </p:sp>
    </p:spTree>
    <p:extLst>
      <p:ext uri="{BB962C8B-B14F-4D97-AF65-F5344CB8AC3E}">
        <p14:creationId xmlns:p14="http://schemas.microsoft.com/office/powerpoint/2010/main" val="30055228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객체의 배열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539552" y="1161628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Value type</a:t>
            </a:r>
            <a:r>
              <a:rPr lang="ko-KR" altLang="en-US" dirty="0"/>
              <a:t> 배열</a:t>
            </a:r>
          </a:p>
          <a:p>
            <a:pPr lvl="1"/>
            <a:r>
              <a:rPr lang="ko-KR" altLang="en-US" dirty="0"/>
              <a:t>배열 생성과 동시에 메모리 확보</a:t>
            </a:r>
          </a:p>
          <a:p>
            <a:endParaRPr lang="ko-KR" altLang="en-US" dirty="0"/>
          </a:p>
          <a:p>
            <a:r>
              <a:rPr lang="ko-KR" altLang="en-US" dirty="0"/>
              <a:t>객체의 배열</a:t>
            </a:r>
          </a:p>
          <a:p>
            <a:pPr lvl="1"/>
            <a:r>
              <a:rPr lang="ko-KR" altLang="en-US" dirty="0"/>
              <a:t>객체를 가리킬</a:t>
            </a:r>
            <a:r>
              <a:rPr lang="en-US" altLang="ko-KR" dirty="0"/>
              <a:t>(</a:t>
            </a:r>
            <a:r>
              <a:rPr lang="ko-KR" altLang="en-US" dirty="0"/>
              <a:t>참조할</a:t>
            </a:r>
            <a:r>
              <a:rPr lang="en-US" altLang="ko-KR" dirty="0"/>
              <a:t>) </a:t>
            </a:r>
            <a:r>
              <a:rPr lang="ko-KR" altLang="en-US" dirty="0"/>
              <a:t>참조변수 배열만 생성</a:t>
            </a:r>
            <a:endParaRPr lang="en-US" altLang="ko-KR" dirty="0"/>
          </a:p>
          <a:p>
            <a:pPr lvl="1"/>
            <a:r>
              <a:rPr lang="ko-KR" altLang="en-US" dirty="0"/>
              <a:t>실제 객체는 다른 코드에 의해 생성되어야 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객체 배열의 생성</a:t>
            </a:r>
          </a:p>
          <a:p>
            <a:pPr marL="457200" lvl="1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Animal[] a = new Animal[3];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배열의 요소</a:t>
            </a:r>
            <a:r>
              <a:rPr lang="en-US" altLang="ko-KR" dirty="0"/>
              <a:t>(</a:t>
            </a:r>
            <a:r>
              <a:rPr lang="ko-KR" altLang="en-US" dirty="0"/>
              <a:t>참조변수</a:t>
            </a:r>
            <a:r>
              <a:rPr lang="en-US" altLang="ko-KR" dirty="0"/>
              <a:t>)</a:t>
            </a:r>
            <a:r>
              <a:rPr lang="ko-KR" altLang="en-US" dirty="0"/>
              <a:t>에 객체의 참조값을 대입</a:t>
            </a:r>
          </a:p>
          <a:p>
            <a:pPr marL="857250" lvl="2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a[0] = new Animal("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개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멍멍이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857250" lvl="2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a[1] = new Animal("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고양이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나비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857250" lvl="2" indent="0">
              <a:buNone/>
            </a:pP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a[2] = new Animal("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돼지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꿀꿀이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7668296" y="3988753"/>
            <a:ext cx="1349375" cy="740845"/>
          </a:xfrm>
          <a:prstGeom prst="rect">
            <a:avLst/>
          </a:prstGeom>
          <a:solidFill>
            <a:srgbClr val="CCEC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6800" tIns="46800" rIns="0" bIns="46800">
            <a:spAutoFit/>
          </a:bodyPr>
          <a:lstStyle>
            <a:lvl1pPr marL="342900" indent="-3429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158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lvl="1" eaLnBrk="1" hangingPunct="1"/>
            <a:r>
              <a:rPr lang="en-US" altLang="ko-KR" sz="1400" b="0">
                <a:latin typeface="Consolas" panose="020B0609020204030204" pitchFamily="49" charset="0"/>
                <a:cs typeface="Consolas" panose="020B0609020204030204" pitchFamily="49" charset="0"/>
              </a:rPr>
              <a:t>a[0] = null;</a:t>
            </a:r>
          </a:p>
          <a:p>
            <a:pPr lvl="1" eaLnBrk="1" hangingPunct="1"/>
            <a:r>
              <a:rPr lang="en-US" altLang="ko-KR" sz="1400" b="0">
                <a:latin typeface="Consolas" panose="020B0609020204030204" pitchFamily="49" charset="0"/>
                <a:cs typeface="Consolas" panose="020B0609020204030204" pitchFamily="49" charset="0"/>
              </a:rPr>
              <a:t>a[1] = null;</a:t>
            </a:r>
          </a:p>
          <a:p>
            <a:pPr lvl="1" eaLnBrk="1" hangingPunct="1"/>
            <a:r>
              <a:rPr lang="en-US" altLang="ko-KR" sz="1400" b="0">
                <a:latin typeface="Consolas" panose="020B0609020204030204" pitchFamily="49" charset="0"/>
                <a:cs typeface="Consolas" panose="020B0609020204030204" pitchFamily="49" charset="0"/>
              </a:rPr>
              <a:t>a[2] = null;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4427984" y="4005064"/>
            <a:ext cx="3168304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ko-KR" altLang="en-US" sz="1200" b="0" dirty="0">
                <a:latin typeface="+mn-ea"/>
                <a:ea typeface="+mn-ea"/>
              </a:rPr>
              <a:t>객체 배열이 생성되었을 때의 기본</a:t>
            </a:r>
            <a:r>
              <a:rPr lang="en-US" altLang="ko-KR" sz="1200" b="0" dirty="0">
                <a:latin typeface="+mn-ea"/>
                <a:ea typeface="+mn-ea"/>
              </a:rPr>
              <a:t>(Default)</a:t>
            </a:r>
            <a:r>
              <a:rPr lang="ko-KR" altLang="en-US" sz="1200" b="0" dirty="0">
                <a:latin typeface="+mn-ea"/>
                <a:ea typeface="+mn-ea"/>
              </a:rPr>
              <a:t>값</a:t>
            </a: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4734125" y="4412615"/>
            <a:ext cx="2718147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wrap="square" lIns="46800" tIns="46800" rIns="0" bIns="46800" anchor="ctr">
            <a:spAutoFit/>
          </a:bodyPr>
          <a:lstStyle/>
          <a:p>
            <a:endParaRPr lang="ko-KR" altLang="en-US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4860032" y="836712"/>
            <a:ext cx="4104456" cy="15718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6800" tIns="46800" rIns="0" bIns="46800">
            <a:spAutoFit/>
          </a:bodyPr>
          <a:lstStyle>
            <a:lvl1pPr defTabSz="355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defTabSz="355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defTabSz="355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defTabSz="355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defTabSz="355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defTabSz="355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defTabSz="355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defTabSz="355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defTabSz="355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class Animal {</a:t>
            </a:r>
          </a:p>
          <a:p>
            <a:pPr eaLnBrk="1" hangingPunct="1"/>
            <a:r>
              <a:rPr lang="en-US" altLang="ko-KR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	private String kind;</a:t>
            </a:r>
          </a:p>
          <a:p>
            <a:pPr eaLnBrk="1" hangingPunct="1"/>
            <a:r>
              <a:rPr lang="en-US" altLang="ko-KR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	private String name;</a:t>
            </a:r>
          </a:p>
          <a:p>
            <a:pPr eaLnBrk="1" hangingPunct="1"/>
            <a:r>
              <a:rPr lang="en-US" altLang="ko-KR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	public Animal(String kind, String name) {</a:t>
            </a:r>
          </a:p>
          <a:p>
            <a:pPr eaLnBrk="1" hangingPunct="1"/>
            <a:r>
              <a:rPr lang="en-US" altLang="ko-KR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12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this.kind</a:t>
            </a:r>
            <a:r>
              <a:rPr lang="en-US" altLang="ko-KR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 = kind;</a:t>
            </a:r>
          </a:p>
          <a:p>
            <a:pPr eaLnBrk="1" hangingPunct="1"/>
            <a:r>
              <a:rPr lang="en-US" altLang="ko-KR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		this.name = name;</a:t>
            </a:r>
          </a:p>
          <a:p>
            <a:pPr eaLnBrk="1" hangingPunct="1"/>
            <a:r>
              <a:rPr lang="en-US" altLang="ko-KR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eaLnBrk="1" hangingPunct="1"/>
            <a:r>
              <a:rPr lang="en-US" altLang="ko-KR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93813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다차원 배열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9" name="Rectangle 130"/>
          <p:cNvSpPr txBox="1">
            <a:spLocks noChangeArrowheads="1"/>
          </p:cNvSpPr>
          <p:nvPr/>
        </p:nvSpPr>
        <p:spPr>
          <a:xfrm>
            <a:off x="385763" y="3563938"/>
            <a:ext cx="8372475" cy="31054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19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ko-KR" alt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차원 배열의 예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[3,2]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[0,0] = 1;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[0,1] = 2;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[1,0] = 3;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[1,1] = 4;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[2,0] = 5;</a:t>
            </a:r>
          </a:p>
          <a:p>
            <a:pPr marL="857250" lvl="2" indent="0">
              <a:lnSpc>
                <a:spcPct val="80000"/>
              </a:lnSpc>
              <a:buNone/>
            </a:pP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[2,1] = 6;</a:t>
            </a:r>
          </a:p>
          <a:p>
            <a:pPr lvl="1">
              <a:lnSpc>
                <a:spcPct val="80000"/>
              </a:lnSpc>
            </a:pP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ko-KR" alt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선언과 동시에 초기화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[,]{{1,2},{3,4},{5,6}};</a:t>
            </a:r>
          </a:p>
          <a:p>
            <a:pPr lvl="1">
              <a:lnSpc>
                <a:spcPct val="80000"/>
              </a:lnSpc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{{1,2},{3,4},{5,6}};</a:t>
            </a:r>
          </a:p>
        </p:txBody>
      </p:sp>
      <p:graphicFrame>
        <p:nvGraphicFramePr>
          <p:cNvPr id="10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16313"/>
              </p:ext>
            </p:extLst>
          </p:nvPr>
        </p:nvGraphicFramePr>
        <p:xfrm>
          <a:off x="927100" y="1804988"/>
          <a:ext cx="2924175" cy="1489076"/>
        </p:xfrm>
        <a:graphic>
          <a:graphicData uri="http://schemas.openxmlformats.org/drawingml/2006/table">
            <a:tbl>
              <a:tblPr/>
              <a:tblGrid>
                <a:gridCol w="744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48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endParaRPr kumimoji="1" lang="ko-KR" altLang="ko-K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굴림" pitchFamily="50" charset="-127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endParaRPr kumimoji="1" lang="ko-KR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굴림" pitchFamily="50" charset="-127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mydream[0]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mydream[1]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mydream[2]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mydream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[3]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Group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61806"/>
              </p:ext>
            </p:extLst>
          </p:nvPr>
        </p:nvGraphicFramePr>
        <p:xfrm>
          <a:off x="4113213" y="1949450"/>
          <a:ext cx="4092575" cy="1435102"/>
        </p:xfrm>
        <a:graphic>
          <a:graphicData uri="http://schemas.openxmlformats.org/drawingml/2006/table">
            <a:tbl>
              <a:tblPr/>
              <a:tblGrid>
                <a:gridCol w="652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굴림" pitchFamily="50" charset="-127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myarray[0,0]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myarray[0,1]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myarray[0,2]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myarray[1,0]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myarray[1,1]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myarray[1,2]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myarray[2,0]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myarray[2,1]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myarray[2,2]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[3,0]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myarray[3,1]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myarray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굴림" pitchFamily="50" charset="-127"/>
                          <a:cs typeface="Consolas" panose="020B0609020204030204" pitchFamily="49" charset="0"/>
                        </a:rPr>
                        <a:t>[3,2]</a:t>
                      </a:r>
                    </a:p>
                  </a:txBody>
                  <a:tcPr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Line 116"/>
          <p:cNvSpPr>
            <a:spLocks noChangeShapeType="1"/>
          </p:cNvSpPr>
          <p:nvPr/>
        </p:nvSpPr>
        <p:spPr bwMode="auto">
          <a:xfrm>
            <a:off x="1666875" y="2144713"/>
            <a:ext cx="3175" cy="1089025"/>
          </a:xfrm>
          <a:prstGeom prst="lin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Line 117"/>
          <p:cNvSpPr>
            <a:spLocks noChangeShapeType="1"/>
          </p:cNvSpPr>
          <p:nvPr/>
        </p:nvSpPr>
        <p:spPr bwMode="auto">
          <a:xfrm>
            <a:off x="4759325" y="2233613"/>
            <a:ext cx="3175" cy="1089025"/>
          </a:xfrm>
          <a:prstGeom prst="lin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Line 118"/>
          <p:cNvSpPr>
            <a:spLocks noChangeShapeType="1"/>
          </p:cNvSpPr>
          <p:nvPr/>
        </p:nvSpPr>
        <p:spPr bwMode="auto">
          <a:xfrm>
            <a:off x="4718050" y="2211388"/>
            <a:ext cx="3465513" cy="3175"/>
          </a:xfrm>
          <a:prstGeom prst="line">
            <a:avLst/>
          </a:prstGeom>
          <a:noFill/>
          <a:ln w="76200">
            <a:solidFill>
              <a:schemeClr val="accent3">
                <a:lumMod val="50000"/>
              </a:schemeClr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19"/>
          <p:cNvSpPr>
            <a:spLocks noChangeArrowheads="1"/>
          </p:cNvSpPr>
          <p:nvPr/>
        </p:nvSpPr>
        <p:spPr bwMode="auto">
          <a:xfrm>
            <a:off x="1377950" y="1500188"/>
            <a:ext cx="2519363" cy="52322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4E4E4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SzPct val="80000"/>
              <a:buFont typeface="HY신명조" pitchFamily="18" charset="-127"/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mydream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[4];</a:t>
            </a:r>
          </a:p>
        </p:txBody>
      </p:sp>
      <p:sp>
        <p:nvSpPr>
          <p:cNvPr id="16" name="Rectangle 120"/>
          <p:cNvSpPr>
            <a:spLocks noChangeArrowheads="1"/>
          </p:cNvSpPr>
          <p:nvPr/>
        </p:nvSpPr>
        <p:spPr bwMode="auto">
          <a:xfrm>
            <a:off x="4738688" y="1493838"/>
            <a:ext cx="3438525" cy="307975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4E4E4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SzPct val="80000"/>
              <a:buFont typeface="HY신명조" pitchFamily="18" charset="-127"/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[,]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myarray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[4,3];</a:t>
            </a:r>
          </a:p>
        </p:txBody>
      </p:sp>
      <p:sp>
        <p:nvSpPr>
          <p:cNvPr id="17" name="Rectangle 122"/>
          <p:cNvSpPr>
            <a:spLocks noChangeArrowheads="1"/>
          </p:cNvSpPr>
          <p:nvPr/>
        </p:nvSpPr>
        <p:spPr bwMode="auto">
          <a:xfrm>
            <a:off x="1377950" y="1230313"/>
            <a:ext cx="2519363" cy="277812"/>
          </a:xfrm>
          <a:prstGeom prst="rect">
            <a:avLst/>
          </a:prstGeom>
          <a:solidFill>
            <a:srgbClr val="E4E4E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20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ko-KR" altLang="en-US" sz="1200">
                <a:latin typeface="Consolas" panose="020B0609020204030204" pitchFamily="49" charset="0"/>
                <a:cs typeface="Consolas" panose="020B0609020204030204" pitchFamily="49" charset="0"/>
              </a:rPr>
              <a:t>차원 배열</a:t>
            </a:r>
          </a:p>
        </p:txBody>
      </p:sp>
      <p:sp>
        <p:nvSpPr>
          <p:cNvPr id="18" name="Rectangle 123"/>
          <p:cNvSpPr>
            <a:spLocks noChangeArrowheads="1"/>
          </p:cNvSpPr>
          <p:nvPr/>
        </p:nvSpPr>
        <p:spPr bwMode="auto">
          <a:xfrm>
            <a:off x="4738688" y="1223963"/>
            <a:ext cx="3438525" cy="277812"/>
          </a:xfrm>
          <a:prstGeom prst="rect">
            <a:avLst/>
          </a:prstGeom>
          <a:solidFill>
            <a:srgbClr val="E4E4E4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200">
                <a:latin typeface="Consolas" panose="020B0609020204030204" pitchFamily="49" charset="0"/>
                <a:cs typeface="Consolas" panose="020B0609020204030204" pitchFamily="49" charset="0"/>
              </a:rPr>
              <a:t>4x3 </a:t>
            </a:r>
            <a:r>
              <a:rPr lang="ko-KR" altLang="en-US" sz="1200">
                <a:latin typeface="Consolas" panose="020B0609020204030204" pitchFamily="49" charset="0"/>
                <a:cs typeface="Consolas" panose="020B0609020204030204" pitchFamily="49" charset="0"/>
              </a:rPr>
              <a:t>이차원 배열</a:t>
            </a:r>
          </a:p>
        </p:txBody>
      </p:sp>
    </p:spTree>
    <p:extLst>
      <p:ext uri="{BB962C8B-B14F-4D97-AF65-F5344CB8AC3E}">
        <p14:creationId xmlns:p14="http://schemas.microsoft.com/office/powerpoint/2010/main" val="22146288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배열 관련 제공 클래스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/>
              <a:t>System.Array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</a:t>
            </a:r>
          </a:p>
          <a:p>
            <a:pPr lvl="1"/>
            <a:r>
              <a:rPr lang="en-US" altLang="ko-KR" sz="1700" dirty="0"/>
              <a:t>public abstract class Array : </a:t>
            </a:r>
            <a:r>
              <a:rPr lang="en-US" altLang="ko-KR" sz="1700" dirty="0" err="1"/>
              <a:t>ICloneable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IList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ICollection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IEnumerable</a:t>
            </a:r>
            <a:endParaRPr lang="en-US" altLang="ko-KR" sz="1700" dirty="0"/>
          </a:p>
          <a:p>
            <a:pPr lvl="1"/>
            <a:r>
              <a:rPr lang="ko-KR" altLang="en-US" sz="1800" dirty="0"/>
              <a:t>배열을 생성하고 지원하는 기본 클래스</a:t>
            </a:r>
          </a:p>
          <a:p>
            <a:pPr lvl="1"/>
            <a:r>
              <a:rPr lang="ko-KR" altLang="en-US" sz="1800" dirty="0"/>
              <a:t>배열은 기본적으로 </a:t>
            </a:r>
            <a:r>
              <a:rPr lang="en-US" altLang="ko-KR" sz="1800" dirty="0"/>
              <a:t>Array </a:t>
            </a:r>
            <a:r>
              <a:rPr lang="ko-KR" altLang="en-US" sz="1800" dirty="0"/>
              <a:t>클래스를 상속한다</a:t>
            </a:r>
            <a:r>
              <a:rPr lang="en-US" altLang="ko-KR" sz="1800" dirty="0"/>
              <a:t>.</a:t>
            </a:r>
          </a:p>
          <a:p>
            <a:endParaRPr lang="en-US" altLang="ko-KR" dirty="0"/>
          </a:p>
          <a:p>
            <a:r>
              <a:rPr lang="en-US" altLang="ko-KR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altLang="ko-KR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altLang="ko-K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= {10, 5, 44, 55, 1000, 140, 3, 55};</a:t>
            </a:r>
          </a:p>
          <a:p>
            <a:pPr lvl="1"/>
            <a:r>
              <a:rPr lang="en-US" altLang="ko-KR" sz="1600" dirty="0" err="1"/>
              <a:t>Array.Sort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arr</a:t>
            </a:r>
            <a:r>
              <a:rPr lang="en-US" altLang="ko-KR" sz="1600" dirty="0"/>
              <a:t>);  </a:t>
            </a:r>
            <a:r>
              <a:rPr lang="en-US" altLang="ko-KR" sz="1600" dirty="0">
                <a:solidFill>
                  <a:srgbClr val="00B050"/>
                </a:solidFill>
              </a:rPr>
              <a:t>// </a:t>
            </a:r>
            <a:r>
              <a:rPr lang="ko-KR" altLang="en-US" sz="1600" dirty="0">
                <a:solidFill>
                  <a:srgbClr val="00B050"/>
                </a:solidFill>
              </a:rPr>
              <a:t>배열을 오름차순으로 정렬</a:t>
            </a:r>
          </a:p>
          <a:p>
            <a:pPr lvl="1"/>
            <a:r>
              <a:rPr lang="en-US" altLang="ko-KR" sz="1600" dirty="0" err="1"/>
              <a:t>Array.Reverse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arr</a:t>
            </a:r>
            <a:r>
              <a:rPr lang="en-US" altLang="ko-KR" sz="1600" dirty="0"/>
              <a:t>);  </a:t>
            </a:r>
            <a:r>
              <a:rPr lang="en-US" altLang="ko-KR" sz="1600" dirty="0">
                <a:solidFill>
                  <a:srgbClr val="00B050"/>
                </a:solidFill>
              </a:rPr>
              <a:t>// </a:t>
            </a:r>
            <a:r>
              <a:rPr lang="ko-KR" altLang="en-US" sz="1600" dirty="0">
                <a:solidFill>
                  <a:srgbClr val="00B050"/>
                </a:solidFill>
              </a:rPr>
              <a:t>배열을 내림차순으로 정렬</a:t>
            </a:r>
          </a:p>
          <a:p>
            <a:pPr lvl="1"/>
            <a:r>
              <a:rPr lang="en-US" altLang="ko-KR" sz="1600" dirty="0" err="1"/>
              <a:t>int</a:t>
            </a:r>
            <a:r>
              <a:rPr lang="en-US" altLang="ko-KR" sz="1600" dirty="0"/>
              <a:t> index55 = </a:t>
            </a:r>
            <a:r>
              <a:rPr lang="en-US" altLang="ko-KR" sz="1600" dirty="0" err="1"/>
              <a:t>Array.IndexOf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arr</a:t>
            </a:r>
            <a:r>
              <a:rPr lang="en-US" altLang="ko-KR" sz="1600" dirty="0"/>
              <a:t>, 55);  </a:t>
            </a:r>
            <a:r>
              <a:rPr lang="en-US" altLang="ko-KR" sz="1600" dirty="0">
                <a:solidFill>
                  <a:srgbClr val="00B050"/>
                </a:solidFill>
              </a:rPr>
              <a:t>// 55</a:t>
            </a:r>
            <a:r>
              <a:rPr lang="ko-KR" altLang="en-US" sz="1600" dirty="0">
                <a:solidFill>
                  <a:srgbClr val="00B050"/>
                </a:solidFill>
              </a:rPr>
              <a:t>가 처음 검색되는 위치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인덱스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endParaRPr lang="ko-KR" altLang="en-US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 err="1"/>
              <a:t>int</a:t>
            </a:r>
            <a:r>
              <a:rPr lang="en-US" altLang="ko-KR" sz="1600" dirty="0"/>
              <a:t> lastIndex55 = </a:t>
            </a:r>
            <a:r>
              <a:rPr lang="en-US" altLang="ko-KR" sz="1600" dirty="0" err="1"/>
              <a:t>Array.LastIndexOf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arr</a:t>
            </a:r>
            <a:r>
              <a:rPr lang="en-US" altLang="ko-KR" sz="1600" dirty="0"/>
              <a:t>, 55); </a:t>
            </a:r>
            <a:r>
              <a:rPr lang="en-US" altLang="ko-KR" sz="1600" dirty="0">
                <a:solidFill>
                  <a:srgbClr val="00B050"/>
                </a:solidFill>
              </a:rPr>
              <a:t>// </a:t>
            </a:r>
            <a:r>
              <a:rPr lang="ko-KR" altLang="en-US" sz="1600" dirty="0">
                <a:solidFill>
                  <a:srgbClr val="00B050"/>
                </a:solidFill>
              </a:rPr>
              <a:t>마지막부터 </a:t>
            </a:r>
            <a:r>
              <a:rPr lang="en-US" altLang="ko-KR" sz="1600" dirty="0">
                <a:solidFill>
                  <a:srgbClr val="00B050"/>
                </a:solidFill>
              </a:rPr>
              <a:t>55</a:t>
            </a:r>
            <a:r>
              <a:rPr lang="ko-KR" altLang="en-US" sz="1600" dirty="0">
                <a:solidFill>
                  <a:srgbClr val="00B050"/>
                </a:solidFill>
              </a:rPr>
              <a:t>의 위치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검색</a:t>
            </a:r>
          </a:p>
          <a:p>
            <a:pPr lvl="1"/>
            <a:r>
              <a:rPr lang="en-US" altLang="ko-KR" sz="1600" dirty="0" err="1"/>
              <a:t>Array.Clear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arr</a:t>
            </a:r>
            <a:r>
              <a:rPr lang="en-US" altLang="ko-KR" sz="1600" dirty="0"/>
              <a:t>, 0, 5); </a:t>
            </a:r>
            <a:r>
              <a:rPr lang="en-US" altLang="ko-KR" sz="1600" dirty="0">
                <a:solidFill>
                  <a:srgbClr val="00B050"/>
                </a:solidFill>
              </a:rPr>
              <a:t>// 0</a:t>
            </a:r>
            <a:r>
              <a:rPr lang="ko-KR" altLang="en-US" sz="1600" dirty="0">
                <a:solidFill>
                  <a:srgbClr val="00B050"/>
                </a:solidFill>
              </a:rPr>
              <a:t>번째부터 </a:t>
            </a:r>
            <a:r>
              <a:rPr lang="en-US" altLang="ko-KR" sz="1600" dirty="0">
                <a:solidFill>
                  <a:srgbClr val="00B050"/>
                </a:solidFill>
              </a:rPr>
              <a:t>5</a:t>
            </a:r>
            <a:r>
              <a:rPr lang="ko-KR" altLang="en-US" sz="1600" dirty="0">
                <a:solidFill>
                  <a:srgbClr val="00B050"/>
                </a:solidFill>
              </a:rPr>
              <a:t>개를 초기화</a:t>
            </a:r>
            <a:endParaRPr lang="en-US" altLang="ko-KR" sz="1600" dirty="0">
              <a:solidFill>
                <a:srgbClr val="00B050"/>
              </a:solidFill>
            </a:endParaRPr>
          </a:p>
          <a:p>
            <a:pPr lvl="1"/>
            <a:r>
              <a:rPr lang="en-US" altLang="ko-KR" sz="1600" dirty="0" err="1"/>
              <a:t>Array.Copy</a:t>
            </a:r>
            <a:r>
              <a:rPr lang="en-US" altLang="ko-KR" sz="1600" dirty="0"/>
              <a:t>(source, target, 2); </a:t>
            </a:r>
            <a:r>
              <a:rPr lang="en-US" altLang="ko-KR" sz="1600" dirty="0">
                <a:solidFill>
                  <a:srgbClr val="00B050"/>
                </a:solidFill>
              </a:rPr>
              <a:t>//target </a:t>
            </a:r>
            <a:r>
              <a:rPr lang="ko-KR" altLang="en-US" sz="1600" dirty="0">
                <a:solidFill>
                  <a:srgbClr val="00B050"/>
                </a:solidFill>
              </a:rPr>
              <a:t>배열로 첫 </a:t>
            </a:r>
            <a:r>
              <a:rPr lang="en-US" altLang="ko-KR" sz="1600" dirty="0">
                <a:solidFill>
                  <a:srgbClr val="00B050"/>
                </a:solidFill>
              </a:rPr>
              <a:t>2</a:t>
            </a:r>
            <a:r>
              <a:rPr lang="ko-KR" altLang="en-US" sz="1600" dirty="0">
                <a:solidFill>
                  <a:srgbClr val="00B050"/>
                </a:solidFill>
              </a:rPr>
              <a:t>개 복사</a:t>
            </a:r>
            <a:endParaRPr lang="en-US" altLang="ko-KR" sz="1600" dirty="0"/>
          </a:p>
          <a:p>
            <a:pPr lvl="1"/>
            <a:r>
              <a:rPr lang="en-US" altLang="ko-KR" sz="1600" dirty="0" err="1"/>
              <a:t>Array.Copy</a:t>
            </a:r>
            <a:r>
              <a:rPr lang="en-US" altLang="ko-KR" sz="1600" dirty="0"/>
              <a:t>(source, 0, target, 2, 3) </a:t>
            </a:r>
            <a:r>
              <a:rPr lang="en-US" altLang="ko-KR" sz="1600" dirty="0">
                <a:solidFill>
                  <a:srgbClr val="00B050"/>
                </a:solidFill>
              </a:rPr>
              <a:t>//target </a:t>
            </a:r>
            <a:r>
              <a:rPr lang="ko-KR" altLang="en-US" sz="1600" dirty="0">
                <a:solidFill>
                  <a:srgbClr val="00B050"/>
                </a:solidFill>
              </a:rPr>
              <a:t>배열로 </a:t>
            </a:r>
            <a:r>
              <a:rPr lang="en-US" altLang="ko-KR" sz="1600" dirty="0">
                <a:solidFill>
                  <a:srgbClr val="00B050"/>
                </a:solidFill>
              </a:rPr>
              <a:t>2</a:t>
            </a:r>
            <a:r>
              <a:rPr lang="ko-KR" altLang="en-US" sz="1600" dirty="0">
                <a:solidFill>
                  <a:srgbClr val="00B050"/>
                </a:solidFill>
              </a:rPr>
              <a:t>번 인덱스부터 </a:t>
            </a:r>
            <a:r>
              <a:rPr lang="en-US" altLang="ko-KR" sz="1600" dirty="0">
                <a:solidFill>
                  <a:srgbClr val="00B050"/>
                </a:solidFill>
              </a:rPr>
              <a:t>2</a:t>
            </a:r>
            <a:r>
              <a:rPr lang="ko-KR" altLang="en-US" sz="1600" dirty="0">
                <a:solidFill>
                  <a:srgbClr val="00B050"/>
                </a:solidFill>
              </a:rPr>
              <a:t>개 복사</a:t>
            </a:r>
            <a:endParaRPr lang="en-US" altLang="ko-KR" sz="1600" dirty="0"/>
          </a:p>
          <a:p>
            <a:pPr lvl="1"/>
            <a:endParaRPr lang="en-US" altLang="ko-KR" sz="1600" dirty="0">
              <a:solidFill>
                <a:srgbClr val="00B050"/>
              </a:solidFill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699792" y="2892566"/>
            <a:ext cx="4247125" cy="24840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SzPct val="80000"/>
              <a:buFont typeface="HY신명조" pitchFamily="18" charset="-127"/>
              <a:buNone/>
            </a:pPr>
            <a:r>
              <a:rPr lang="en-US" altLang="ko-KR" sz="1000" dirty="0">
                <a:solidFill>
                  <a:srgbClr val="FF0000"/>
                </a:solidFill>
              </a:rPr>
              <a:t>0             1             2                3                    4                     5                6              7   </a:t>
            </a:r>
          </a:p>
        </p:txBody>
      </p:sp>
    </p:spTree>
    <p:extLst>
      <p:ext uri="{BB962C8B-B14F-4D97-AF65-F5344CB8AC3E}">
        <p14:creationId xmlns:p14="http://schemas.microsoft.com/office/powerpoint/2010/main" val="32167568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en-US" altLang="ko-KR" dirty="0" err="1"/>
              <a:t>foreach</a:t>
            </a:r>
            <a:r>
              <a:rPr lang="en-US" altLang="ko-KR" dirty="0"/>
              <a:t> </a:t>
            </a:r>
            <a:r>
              <a:rPr lang="ko-KR" altLang="en-US" dirty="0"/>
              <a:t>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900" dirty="0" err="1"/>
              <a:t>foreach</a:t>
            </a:r>
            <a:r>
              <a:rPr lang="en-US" altLang="ko-KR" sz="1900" dirty="0"/>
              <a:t> </a:t>
            </a:r>
            <a:r>
              <a:rPr lang="ko-KR" altLang="en-US" sz="1900" dirty="0"/>
              <a:t>문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배열</a:t>
            </a:r>
            <a:r>
              <a:rPr lang="en-US" altLang="ko-KR" sz="1800" dirty="0"/>
              <a:t>(Array)</a:t>
            </a:r>
            <a:r>
              <a:rPr lang="ko-KR" altLang="en-US" sz="1800" dirty="0"/>
              <a:t>이나 컬렉션</a:t>
            </a:r>
            <a:r>
              <a:rPr lang="en-US" altLang="ko-KR" sz="1800" dirty="0"/>
              <a:t>(Collection) </a:t>
            </a:r>
            <a:r>
              <a:rPr lang="ko-KR" altLang="en-US" sz="1800" dirty="0"/>
              <a:t>내에 존재하는 각 요소들에 대해 순차적으로 접근할 수 있도록 지원하는 </a:t>
            </a:r>
            <a:r>
              <a:rPr lang="ko-KR" altLang="en-US" sz="1800" dirty="0" err="1"/>
              <a:t>제어문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900" dirty="0"/>
              <a:t>일반적인 </a:t>
            </a:r>
            <a:r>
              <a:rPr lang="en-US" altLang="ko-KR" sz="1900" dirty="0"/>
              <a:t>for</a:t>
            </a:r>
            <a:r>
              <a:rPr lang="ko-KR" altLang="en-US" sz="1900" dirty="0"/>
              <a:t>문을 이용한 예</a:t>
            </a:r>
          </a:p>
          <a:p>
            <a:pPr marL="857250" lvl="2" indent="0">
              <a:lnSpc>
                <a:spcPct val="120000"/>
              </a:lnSpc>
              <a:buNone/>
            </a:pPr>
            <a:r>
              <a:rPr lang="en-US" altLang="ko-KR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[ ] test = new </a:t>
            </a:r>
            <a:r>
              <a:rPr lang="en-US" altLang="ko-KR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[10];</a:t>
            </a:r>
            <a:b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altLang="ko-KR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ko-KR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altLang="ko-KR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  <a:b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   test [</a:t>
            </a:r>
            <a:r>
              <a:rPr lang="en-US" altLang="ko-KR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ko-KR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sz="15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ko-KR" sz="1900" dirty="0" err="1"/>
              <a:t>foreach</a:t>
            </a:r>
            <a:r>
              <a:rPr lang="en-US" altLang="ko-KR" sz="1900" dirty="0"/>
              <a:t> </a:t>
            </a:r>
            <a:r>
              <a:rPr lang="ko-KR" altLang="en-US" sz="1900" dirty="0"/>
              <a:t>문의 예</a:t>
            </a: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1900" dirty="0"/>
          </a:p>
          <a:p>
            <a:pPr>
              <a:lnSpc>
                <a:spcPct val="120000"/>
              </a:lnSpc>
            </a:pPr>
            <a:endParaRPr lang="en-US" altLang="ko-KR" sz="1900" dirty="0"/>
          </a:p>
          <a:p>
            <a:pPr>
              <a:lnSpc>
                <a:spcPct val="120000"/>
              </a:lnSpc>
            </a:pPr>
            <a:r>
              <a:rPr lang="en-US" altLang="ko-KR" sz="1900" dirty="0" err="1"/>
              <a:t>foreach</a:t>
            </a:r>
            <a:r>
              <a:rPr lang="en-US" altLang="ko-KR" sz="1900" dirty="0"/>
              <a:t> </a:t>
            </a:r>
            <a:r>
              <a:rPr lang="ko-KR" altLang="en-US" sz="1900" dirty="0"/>
              <a:t>문의 특징</a:t>
            </a:r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배열이나 컬렉션의 내용을 변경할 수 없음</a:t>
            </a:r>
            <a:r>
              <a:rPr lang="en-US" altLang="ko-KR" sz="1800" dirty="0"/>
              <a:t>(</a:t>
            </a:r>
            <a:r>
              <a:rPr lang="ko-KR" altLang="en-US" sz="1800" dirty="0"/>
              <a:t>읽기전용만 사용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vl="1">
              <a:lnSpc>
                <a:spcPct val="120000"/>
              </a:lnSpc>
            </a:pPr>
            <a:r>
              <a:rPr lang="ko-KR" altLang="en-US" sz="1800" dirty="0"/>
              <a:t>반복 도중 반복 회수를 위해서는 별도의 변수 필요 </a:t>
            </a:r>
            <a:endParaRPr lang="en-US" altLang="ko-KR" sz="1800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5648980" y="3095026"/>
            <a:ext cx="1744838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ko-KR" altLang="en-US" sz="1200" b="0" dirty="0">
                <a:latin typeface="+mn-ea"/>
                <a:ea typeface="+mn-ea"/>
              </a:rPr>
              <a:t>컬렉션</a:t>
            </a:r>
            <a:r>
              <a:rPr lang="en-US" altLang="ko-KR" sz="1200" b="0" dirty="0">
                <a:latin typeface="+mn-ea"/>
                <a:ea typeface="+mn-ea"/>
              </a:rPr>
              <a:t>: </a:t>
            </a:r>
            <a:r>
              <a:rPr lang="ko-KR" altLang="en-US" sz="1200" b="0" dirty="0">
                <a:latin typeface="+mn-ea"/>
                <a:ea typeface="+mn-ea"/>
              </a:rPr>
              <a:t>배열이나 컬렉션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207530" y="2708920"/>
            <a:ext cx="389286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ko-KR" altLang="en-US" sz="1200" b="0" dirty="0">
                <a:latin typeface="+mn-ea"/>
                <a:ea typeface="+mn-ea"/>
              </a:rPr>
              <a:t>참조변수</a:t>
            </a:r>
            <a:r>
              <a:rPr lang="en-US" altLang="ko-KR" sz="1200" b="0" dirty="0">
                <a:latin typeface="+mn-ea"/>
                <a:ea typeface="+mn-ea"/>
              </a:rPr>
              <a:t>: </a:t>
            </a:r>
            <a:r>
              <a:rPr lang="ko-KR" altLang="en-US" sz="1200" b="0" dirty="0">
                <a:latin typeface="+mn-ea"/>
                <a:ea typeface="+mn-ea"/>
              </a:rPr>
              <a:t>컬렉션 요소를 </a:t>
            </a:r>
            <a:r>
              <a:rPr lang="ko-KR" altLang="en-US" sz="1200" b="0" dirty="0" err="1">
                <a:latin typeface="+mn-ea"/>
                <a:ea typeface="+mn-ea"/>
              </a:rPr>
              <a:t>번갈아가면서</a:t>
            </a:r>
            <a:r>
              <a:rPr lang="ko-KR" altLang="en-US" sz="1200" b="0" dirty="0">
                <a:latin typeface="+mn-ea"/>
                <a:ea typeface="+mn-ea"/>
              </a:rPr>
              <a:t> 참조할 참조변수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848480" y="3878262"/>
            <a:ext cx="4968552" cy="7100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46800" tIns="46800" rIns="0" bIns="46800">
            <a:spAutoFit/>
          </a:bodyPr>
          <a:lstStyle>
            <a:lvl1pPr marL="342900" indent="-3429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lvl="1" eaLnBrk="1" hangingPunct="1"/>
            <a:r>
              <a:rPr lang="en-US" altLang="ko-KR" sz="20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altLang="ko-KR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20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ko-KR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altLang="ko-KR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 eaLnBrk="1" hangingPunct="1"/>
            <a:r>
              <a:rPr lang="en-US" altLang="ko-KR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20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Console.Write</a:t>
            </a:r>
            <a:r>
              <a:rPr lang="en-US" altLang="ko-KR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20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ko-KR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 + "\t");</a:t>
            </a:r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 flipH="1">
            <a:off x="5232855" y="3337570"/>
            <a:ext cx="819349" cy="6127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46800" tIns="46800" rIns="0" bIns="46800" anchor="ctr"/>
          <a:lstStyle/>
          <a:p>
            <a:endParaRPr lang="ko-KR" altLang="en-US"/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 flipH="1">
            <a:off x="4332756" y="2988100"/>
            <a:ext cx="121320" cy="96217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lIns="46800" tIns="46800" rIns="0" bIns="4680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3365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86958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en-US" altLang="ko-KR" dirty="0"/>
              <a:t>Indexer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Indexer</a:t>
            </a:r>
            <a:endParaRPr lang="ko-KR" alt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객체 내의 데이터를 참조변수의 배열형식으로 접근할 수 있도록 지원하는 문법</a:t>
            </a:r>
            <a:endParaRPr lang="en-US" altLang="ko-KR" sz="1600" dirty="0"/>
          </a:p>
          <a:p>
            <a:r>
              <a:rPr lang="ko-KR" altLang="en-US" sz="1600" dirty="0"/>
              <a:t>배열이라는 익숙하고 일관된 문법으로 객체의 데이터를 이용하도록 편의를 제공 </a:t>
            </a:r>
            <a:endParaRPr lang="en-US" altLang="ko-KR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38440"/>
            <a:ext cx="3528392" cy="469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536616" y="3243456"/>
            <a:ext cx="1288524" cy="186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1" y="3679050"/>
            <a:ext cx="3850393" cy="162215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5204832" y="4372152"/>
            <a:ext cx="216024" cy="1861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cxnSp>
        <p:nvCxnSpPr>
          <p:cNvPr id="5" name="구부러진 연결선 4"/>
          <p:cNvCxnSpPr>
            <a:stCxn id="9" idx="0"/>
          </p:cNvCxnSpPr>
          <p:nvPr/>
        </p:nvCxnSpPr>
        <p:spPr>
          <a:xfrm rot="16200000" flipV="1">
            <a:off x="3551173" y="2610481"/>
            <a:ext cx="1035638" cy="2487704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4859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2270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Generic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클래스나 메서드에서 사용하는 </a:t>
            </a:r>
            <a:r>
              <a:rPr lang="en-US" altLang="ko-KR" sz="2000" dirty="0"/>
              <a:t>type</a:t>
            </a:r>
            <a:r>
              <a:rPr lang="ko-KR" altLang="en-US" sz="2000" dirty="0"/>
              <a:t>을 미리 정하지 않고</a:t>
            </a:r>
            <a:r>
              <a:rPr lang="en-US" altLang="ko-KR" sz="2000" dirty="0"/>
              <a:t>, </a:t>
            </a:r>
            <a:r>
              <a:rPr lang="ko-KR" altLang="en-US" sz="2000" dirty="0"/>
              <a:t>변수를 선언하고 객체를 생성하는 코드가 작성될 때까지 </a:t>
            </a:r>
            <a:r>
              <a:rPr lang="en-US" altLang="ko-KR" sz="2000" dirty="0"/>
              <a:t>type</a:t>
            </a:r>
            <a:r>
              <a:rPr lang="ko-KR" altLang="en-US" sz="2000" dirty="0"/>
              <a:t>지정을 연기하는 것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Generic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4857750" cy="21431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25" y="3933056"/>
            <a:ext cx="5810250" cy="22288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676932" y="2060848"/>
            <a:ext cx="174496" cy="210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72784" y="2834268"/>
            <a:ext cx="174496" cy="2104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07220" y="4478640"/>
            <a:ext cx="360040" cy="21040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115140" y="4484261"/>
            <a:ext cx="360040" cy="21040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389884" y="4768865"/>
            <a:ext cx="807328" cy="21040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455748" y="4772293"/>
            <a:ext cx="807328" cy="21040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0337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Exception(</a:t>
            </a:r>
            <a:r>
              <a:rPr lang="ko-KR" altLang="en-US" dirty="0"/>
              <a:t>예외처리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78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가능한 개발언어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63361"/>
            <a:ext cx="7776864" cy="4705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583" y="1165989"/>
            <a:ext cx="1800200" cy="18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6059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Exception(</a:t>
            </a:r>
            <a:r>
              <a:rPr lang="ko-KR" altLang="en-US" dirty="0"/>
              <a:t>예외처리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39912" y="1124744"/>
            <a:ext cx="8435280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프로그램 수행 도중 발생하는 오류</a:t>
            </a:r>
            <a:endParaRPr lang="en-US" altLang="ko-KR" sz="2000" dirty="0"/>
          </a:p>
          <a:p>
            <a:r>
              <a:rPr lang="ko-KR" altLang="en-US" sz="2000" dirty="0"/>
              <a:t>주로 실행 환경의 문제나 입력 값의 오류 또는 잘못된 코드로 발생할 수 있음</a:t>
            </a:r>
            <a:endParaRPr lang="en-US" altLang="ko-KR" sz="2000" dirty="0"/>
          </a:p>
          <a:p>
            <a:r>
              <a:rPr lang="en-US" altLang="ko-KR" sz="2000" dirty="0"/>
              <a:t>Exception </a:t>
            </a:r>
            <a:r>
              <a:rPr lang="ko-KR" altLang="en-US" sz="2000" dirty="0"/>
              <a:t>발생시 </a:t>
            </a:r>
            <a:r>
              <a:rPr lang="en-US" altLang="ko-KR" sz="2000" dirty="0"/>
              <a:t>CLR(Common Language Runtime)</a:t>
            </a:r>
            <a:r>
              <a:rPr lang="ko-KR" altLang="en-US" sz="2000" dirty="0"/>
              <a:t>은 </a:t>
            </a:r>
            <a:r>
              <a:rPr lang="en-US" altLang="ko-KR" sz="2000" dirty="0"/>
              <a:t>Exception </a:t>
            </a:r>
            <a:r>
              <a:rPr lang="ko-KR" altLang="en-US" sz="2000" dirty="0"/>
              <a:t>종류에 따라 해당 </a:t>
            </a:r>
            <a:r>
              <a:rPr lang="en-US" altLang="ko-KR" sz="2000" dirty="0"/>
              <a:t>type</a:t>
            </a:r>
            <a:r>
              <a:rPr lang="ko-KR" altLang="en-US" sz="2000" dirty="0"/>
              <a:t>의 </a:t>
            </a:r>
            <a:r>
              <a:rPr lang="en-US" altLang="ko-KR" sz="2000" dirty="0"/>
              <a:t>Exception </a:t>
            </a:r>
            <a:r>
              <a:rPr lang="ko-KR" altLang="en-US" sz="2000" dirty="0"/>
              <a:t>객체를 생성해서 예외처리기</a:t>
            </a:r>
            <a:r>
              <a:rPr lang="en-US" altLang="ko-KR" sz="2000" dirty="0"/>
              <a:t>(</a:t>
            </a:r>
            <a:r>
              <a:rPr lang="en-US" altLang="ko-KR" sz="2000" b="1" dirty="0">
                <a:solidFill>
                  <a:srgbClr val="0070C0"/>
                </a:solidFill>
              </a:rPr>
              <a:t>catch</a:t>
            </a:r>
            <a:r>
              <a:rPr lang="en-US" altLang="ko-KR" sz="2000" dirty="0"/>
              <a:t> Block)</a:t>
            </a:r>
            <a:r>
              <a:rPr lang="ko-KR" altLang="en-US" sz="2000" dirty="0"/>
              <a:t>로 객체의 참조값을 전달해 줌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r>
              <a:rPr lang="ko-KR" altLang="en-US" sz="1800" b="1" i="1" dirty="0">
                <a:solidFill>
                  <a:srgbClr val="0070C0"/>
                </a:solidFill>
              </a:rPr>
              <a:t>아래 코드에서 발생할 수 있는 </a:t>
            </a:r>
            <a:r>
              <a:rPr lang="en-US" altLang="ko-KR" sz="1800" b="1" i="1" dirty="0">
                <a:solidFill>
                  <a:srgbClr val="0070C0"/>
                </a:solidFill>
              </a:rPr>
              <a:t>Exception</a:t>
            </a:r>
            <a:r>
              <a:rPr lang="ko-KR" altLang="en-US" sz="1800" b="1" i="1" dirty="0">
                <a:solidFill>
                  <a:srgbClr val="0070C0"/>
                </a:solidFill>
              </a:rPr>
              <a:t>은</a:t>
            </a:r>
            <a:r>
              <a:rPr lang="en-US" altLang="ko-KR" sz="1800" b="1" i="1" dirty="0">
                <a:solidFill>
                  <a:srgbClr val="0070C0"/>
                </a:solidFill>
              </a:rPr>
              <a:t>?</a:t>
            </a:r>
          </a:p>
          <a:p>
            <a:pPr marL="0" indent="0">
              <a:buNone/>
            </a:pPr>
            <a:endParaRPr lang="ko-KR" altLang="en-US" sz="1800" b="1" i="1" dirty="0">
              <a:solidFill>
                <a:srgbClr val="0070C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Exception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2" y="4186151"/>
            <a:ext cx="8263632" cy="225040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7850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Exception(</a:t>
            </a:r>
            <a:r>
              <a:rPr lang="ko-KR" altLang="en-US" dirty="0"/>
              <a:t>예외처리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Exception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872" y="1124744"/>
            <a:ext cx="8229600" cy="504056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72" y="1052736"/>
            <a:ext cx="6768752" cy="537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1033264" y="5560361"/>
            <a:ext cx="4320480" cy="913719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448060" y="2086726"/>
            <a:ext cx="3240360" cy="45685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33264" y="3865115"/>
            <a:ext cx="6048672" cy="81389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79353" y="2489351"/>
            <a:ext cx="1011209" cy="32608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0" idx="1"/>
            <a:endCxn id="11" idx="1"/>
          </p:cNvCxnSpPr>
          <p:nvPr/>
        </p:nvCxnSpPr>
        <p:spPr>
          <a:xfrm rot="10800000" flipV="1">
            <a:off x="1033264" y="2315155"/>
            <a:ext cx="414796" cy="1956909"/>
          </a:xfrm>
          <a:prstGeom prst="bentConnector3">
            <a:avLst>
              <a:gd name="adj1" fmla="val 155111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033264" y="3009645"/>
            <a:ext cx="6048672" cy="813899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3" idx="3"/>
            <a:endCxn id="16" idx="3"/>
          </p:cNvCxnSpPr>
          <p:nvPr/>
        </p:nvCxnSpPr>
        <p:spPr>
          <a:xfrm flipH="1">
            <a:off x="7081936" y="2652392"/>
            <a:ext cx="8626" cy="764203"/>
          </a:xfrm>
          <a:prstGeom prst="bentConnector3">
            <a:avLst>
              <a:gd name="adj1" fmla="val -7050325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37720" y="5709156"/>
            <a:ext cx="1948529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Exception</a:t>
            </a:r>
            <a:r>
              <a:rPr lang="ko-KR" altLang="en-US" sz="1100" dirty="0"/>
              <a:t>여부에 관계없이 반드시 수행되는 것이 보장되는 코드</a:t>
            </a:r>
          </a:p>
        </p:txBody>
      </p:sp>
    </p:spTree>
    <p:extLst>
      <p:ext uri="{BB962C8B-B14F-4D97-AF65-F5344CB8AC3E}">
        <p14:creationId xmlns:p14="http://schemas.microsoft.com/office/powerpoint/2010/main" val="990112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정의 </a:t>
            </a:r>
            <a:r>
              <a:rPr lang="en-US" altLang="ko-KR" dirty="0"/>
              <a:t>Exception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Exception </a:t>
            </a:r>
            <a:r>
              <a:rPr lang="ko-KR" altLang="en-US" dirty="0"/>
              <a:t>클래스를 상속받아 사용자 정의 </a:t>
            </a:r>
            <a:r>
              <a:rPr lang="en-US" altLang="ko-KR" dirty="0"/>
              <a:t>Exception</a:t>
            </a:r>
            <a:r>
              <a:rPr lang="ko-KR" altLang="en-US" dirty="0"/>
              <a:t>을 만들어 활용할 수 있음</a:t>
            </a:r>
            <a:endParaRPr lang="en-US" altLang="ko-KR" dirty="0"/>
          </a:p>
          <a:p>
            <a:r>
              <a:rPr lang="ko-KR" altLang="en-US" dirty="0"/>
              <a:t>코드에서 </a:t>
            </a:r>
            <a:r>
              <a:rPr lang="en-US" altLang="ko-KR" dirty="0"/>
              <a:t>Exception</a:t>
            </a:r>
            <a:r>
              <a:rPr lang="ko-KR" altLang="en-US" dirty="0"/>
              <a:t>을 발생시키기 위해서는</a:t>
            </a:r>
            <a:r>
              <a:rPr lang="en-US" altLang="ko-KR" dirty="0"/>
              <a:t>, new </a:t>
            </a:r>
            <a:r>
              <a:rPr lang="ko-KR" altLang="en-US" dirty="0"/>
              <a:t>키워드로 해당 </a:t>
            </a:r>
            <a:r>
              <a:rPr lang="en-US" altLang="ko-KR" dirty="0"/>
              <a:t>Exception </a:t>
            </a:r>
            <a:r>
              <a:rPr lang="ko-KR" altLang="en-US" dirty="0"/>
              <a:t>객체를 생성하고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throw </a:t>
            </a:r>
            <a:r>
              <a:rPr lang="ko-KR" altLang="en-US" dirty="0"/>
              <a:t>키워드로 던짐</a:t>
            </a:r>
            <a:endParaRPr lang="en-US" altLang="ko-KR" dirty="0"/>
          </a:p>
          <a:p>
            <a:r>
              <a:rPr lang="ko-KR" altLang="en-US" dirty="0"/>
              <a:t>같은 </a:t>
            </a:r>
            <a:r>
              <a:rPr lang="ko-KR" altLang="en-US" dirty="0" err="1"/>
              <a:t>메서드</a:t>
            </a:r>
            <a:r>
              <a:rPr lang="ko-KR" altLang="en-US" dirty="0"/>
              <a:t> 내에서 이 </a:t>
            </a:r>
            <a:r>
              <a:rPr lang="en-US" altLang="ko-KR" dirty="0"/>
              <a:t>Exception</a:t>
            </a:r>
            <a:r>
              <a:rPr lang="ko-KR" altLang="en-US" dirty="0"/>
              <a:t>을 처리하지 않으면 상위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en-US" altLang="ko-KR" dirty="0"/>
              <a:t>Exception</a:t>
            </a:r>
            <a:r>
              <a:rPr lang="ko-KR" altLang="en-US" dirty="0"/>
              <a:t>이 전달됨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Exception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4846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정의 </a:t>
            </a:r>
            <a:r>
              <a:rPr lang="en-US" altLang="ko-KR" dirty="0"/>
              <a:t>Exception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Exception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4634494" cy="528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67544" y="1124744"/>
            <a:ext cx="5040560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18187" y="4183584"/>
            <a:ext cx="230906" cy="21602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7" idx="3"/>
            <a:endCxn id="8" idx="3"/>
          </p:cNvCxnSpPr>
          <p:nvPr/>
        </p:nvCxnSpPr>
        <p:spPr>
          <a:xfrm flipH="1">
            <a:off x="3149093" y="1700808"/>
            <a:ext cx="2359011" cy="2590788"/>
          </a:xfrm>
          <a:prstGeom prst="bentConnector3">
            <a:avLst>
              <a:gd name="adj1" fmla="val -9691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178998" y="5803380"/>
            <a:ext cx="4023822" cy="344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412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Delegate(</a:t>
            </a:r>
            <a:r>
              <a:rPr lang="ko-KR" altLang="en-US" dirty="0"/>
              <a:t>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7568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04056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C/C++</a:t>
            </a:r>
            <a:r>
              <a:rPr lang="ko-KR" altLang="en-US" sz="2000" dirty="0"/>
              <a:t>의 함수의 포인터와 비슷한 개념</a:t>
            </a:r>
            <a:endParaRPr lang="en-US" altLang="ko-KR" sz="2000" dirty="0"/>
          </a:p>
          <a:p>
            <a:r>
              <a:rPr lang="ko-KR" altLang="en-US" sz="2000" dirty="0"/>
              <a:t>메서드의 </a:t>
            </a:r>
            <a:r>
              <a:rPr lang="en-US" altLang="ko-KR" sz="2000" dirty="0"/>
              <a:t>Input Parameter</a:t>
            </a:r>
            <a:r>
              <a:rPr lang="ko-KR" altLang="en-US" sz="2000" dirty="0"/>
              <a:t>와 </a:t>
            </a:r>
            <a:r>
              <a:rPr lang="en-US" altLang="ko-KR" sz="2000" dirty="0"/>
              <a:t>Return Type</a:t>
            </a:r>
            <a:r>
              <a:rPr lang="ko-KR" altLang="en-US" sz="2000" dirty="0"/>
              <a:t>에 대한 정보를 제공하여 새로운 </a:t>
            </a:r>
            <a:r>
              <a:rPr lang="en-US" altLang="ko-KR" sz="2000" dirty="0"/>
              <a:t>type</a:t>
            </a:r>
            <a:r>
              <a:rPr lang="ko-KR" altLang="en-US" sz="2000" dirty="0"/>
              <a:t>을</a:t>
            </a:r>
            <a:r>
              <a:rPr lang="en-US" altLang="ko-KR" sz="2000" dirty="0"/>
              <a:t> </a:t>
            </a:r>
            <a:r>
              <a:rPr lang="ko-KR" altLang="en-US" sz="2000" dirty="0"/>
              <a:t>선언</a:t>
            </a:r>
            <a:endParaRPr lang="en-US" altLang="ko-KR" sz="2000" dirty="0"/>
          </a:p>
          <a:p>
            <a:r>
              <a:rPr lang="en-US" altLang="ko-KR" sz="2000" dirty="0"/>
              <a:t>Delegate</a:t>
            </a:r>
            <a:r>
              <a:rPr lang="ko-KR" altLang="en-US" sz="2000" dirty="0"/>
              <a:t>로 정의한 변수는 수행할 메서드를 참조할 수 있음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53" y="2852936"/>
            <a:ext cx="5691467" cy="391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597404" y="2807216"/>
            <a:ext cx="426654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445669" y="4452352"/>
            <a:ext cx="2342356" cy="238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53288" y="4899640"/>
            <a:ext cx="1686664" cy="223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/>
          <p:nvPr/>
        </p:nvCxnSpPr>
        <p:spPr>
          <a:xfrm rot="5400000">
            <a:off x="3272058" y="4950088"/>
            <a:ext cx="1080120" cy="928508"/>
          </a:xfrm>
          <a:prstGeom prst="bentConnector3">
            <a:avLst/>
          </a:prstGeom>
          <a:ln>
            <a:prstDash val="sysDot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꺾인 연결선 23"/>
          <p:cNvCxnSpPr/>
          <p:nvPr/>
        </p:nvCxnSpPr>
        <p:spPr>
          <a:xfrm rot="5400000">
            <a:off x="3508375" y="5389114"/>
            <a:ext cx="1007517" cy="831704"/>
          </a:xfrm>
          <a:prstGeom prst="bentConnector3">
            <a:avLst/>
          </a:prstGeom>
          <a:ln>
            <a:prstDash val="sysDot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9619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Delegate </a:t>
            </a:r>
            <a:r>
              <a:rPr lang="ko-KR" altLang="en-US" dirty="0" err="1"/>
              <a:t>파라메터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메서드가 수행될 때 필요한 기능을 외부에서 제공해 주는 역할을 함</a:t>
            </a:r>
            <a:endParaRPr lang="en-US" altLang="ko-KR" sz="2000" dirty="0"/>
          </a:p>
          <a:p>
            <a:r>
              <a:rPr lang="ko-KR" altLang="en-US" sz="2000" dirty="0"/>
              <a:t>하나의 메서드가 다양한 기능을 수행하는 효과가 있음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060848"/>
            <a:ext cx="5527924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5402188" y="5407124"/>
            <a:ext cx="1944216" cy="238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07276" y="6038949"/>
            <a:ext cx="819924" cy="238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97304" y="3606924"/>
            <a:ext cx="2550760" cy="238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14" idx="2"/>
          </p:cNvCxnSpPr>
          <p:nvPr/>
        </p:nvCxnSpPr>
        <p:spPr>
          <a:xfrm rot="5400000" flipH="1">
            <a:off x="2860874" y="5321469"/>
            <a:ext cx="1912728" cy="12700"/>
          </a:xfrm>
          <a:prstGeom prst="bentConnector5">
            <a:avLst>
              <a:gd name="adj1" fmla="val -11952"/>
              <a:gd name="adj2" fmla="val 17111953"/>
              <a:gd name="adj3" fmla="val 110425"/>
            </a:avLst>
          </a:prstGeom>
          <a:ln>
            <a:prstDash val="sysDot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195736" y="4401108"/>
            <a:ext cx="5150668" cy="684076"/>
          </a:xfrm>
          <a:prstGeom prst="rect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1721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626968" cy="778098"/>
          </a:xfrm>
        </p:spPr>
        <p:txBody>
          <a:bodyPr/>
          <a:lstStyle/>
          <a:p>
            <a:r>
              <a:rPr lang="ko-KR" altLang="en-US" dirty="0"/>
              <a:t>무명</a:t>
            </a:r>
            <a:r>
              <a:rPr lang="en-US" altLang="ko-KR" dirty="0"/>
              <a:t>(Anonymous)</a:t>
            </a:r>
            <a:r>
              <a:rPr lang="ko-KR" altLang="en-US" dirty="0"/>
              <a:t>메서드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04056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Delegate </a:t>
            </a:r>
            <a:r>
              <a:rPr lang="ko-KR" altLang="en-US" sz="1800" dirty="0"/>
              <a:t>매개변수를 요구하는 메서드를 호출할 때</a:t>
            </a:r>
            <a:r>
              <a:rPr lang="en-US" altLang="ko-KR" sz="1800" dirty="0"/>
              <a:t>, </a:t>
            </a:r>
            <a:r>
              <a:rPr lang="ko-KR" altLang="en-US" sz="1800" dirty="0"/>
              <a:t>메서드의 코드를 바로 </a:t>
            </a:r>
            <a:br>
              <a:rPr lang="en-US" altLang="ko-KR" sz="1800" dirty="0"/>
            </a:br>
            <a:r>
              <a:rPr lang="ko-KR" altLang="en-US" sz="1800" dirty="0"/>
              <a:t>삽입이 가능</a:t>
            </a:r>
            <a:endParaRPr lang="en-US" altLang="ko-KR" sz="1800" dirty="0"/>
          </a:p>
          <a:p>
            <a:r>
              <a:rPr lang="ko-KR" altLang="en-US" sz="1800" dirty="0"/>
              <a:t>메서드의 이름이 없기 때문에 다른 코드에서는 호출할 수 없음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81848"/>
            <a:ext cx="6616469" cy="41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3840113" y="4264866"/>
            <a:ext cx="396881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22" idx="2"/>
            <a:endCxn id="16" idx="0"/>
          </p:cNvCxnSpPr>
          <p:nvPr/>
        </p:nvCxnSpPr>
        <p:spPr>
          <a:xfrm rot="5400000" flipH="1" flipV="1">
            <a:off x="3748267" y="4024660"/>
            <a:ext cx="1836050" cy="2316461"/>
          </a:xfrm>
          <a:prstGeom prst="bentConnector5">
            <a:avLst>
              <a:gd name="adj1" fmla="val -12451"/>
              <a:gd name="adj2" fmla="val -98547"/>
              <a:gd name="adj3" fmla="val 129882"/>
            </a:avLst>
          </a:prstGeom>
          <a:ln>
            <a:prstDash val="sysDot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3020188" y="5862032"/>
            <a:ext cx="975747" cy="2388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542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626968" cy="778098"/>
          </a:xfrm>
        </p:spPr>
        <p:txBody>
          <a:bodyPr/>
          <a:lstStyle/>
          <a:p>
            <a:r>
              <a:rPr lang="en-US" altLang="ko-KR" dirty="0"/>
              <a:t>Action Delegate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04056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Delegate</a:t>
            </a:r>
            <a:r>
              <a:rPr lang="ko-KR" altLang="en-US" sz="1800" dirty="0"/>
              <a:t>를 사용하려면 </a:t>
            </a:r>
            <a:r>
              <a:rPr lang="en-US" altLang="ko-KR" sz="1800" dirty="0"/>
              <a:t>delegate type</a:t>
            </a:r>
            <a:r>
              <a:rPr lang="ko-KR" altLang="en-US" sz="1800" dirty="0"/>
              <a:t>을 먼저 선언해야 하는데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닷넷</a:t>
            </a:r>
            <a:r>
              <a:rPr lang="ko-KR" altLang="en-US" sz="1800" dirty="0"/>
              <a:t> </a:t>
            </a:r>
            <a:r>
              <a:rPr lang="en-US" altLang="ko-KR" sz="1800" dirty="0"/>
              <a:t> </a:t>
            </a:r>
            <a:r>
              <a:rPr lang="ko-KR" altLang="en-US" sz="1800" dirty="0"/>
              <a:t>프레임워크에서 </a:t>
            </a:r>
            <a:r>
              <a:rPr lang="ko-KR" altLang="en-US" sz="1800" u="sng" dirty="0" err="1"/>
              <a:t>리턴값이</a:t>
            </a:r>
            <a:r>
              <a:rPr lang="ko-KR" altLang="en-US" sz="1800" u="sng" dirty="0"/>
              <a:t> 없는</a:t>
            </a:r>
            <a:r>
              <a:rPr lang="ko-KR" altLang="en-US" sz="1800" dirty="0"/>
              <a:t> 메서드를 참조할 </a:t>
            </a:r>
            <a:r>
              <a:rPr lang="en-US" altLang="ko-KR" sz="1800" dirty="0"/>
              <a:t>delegate</a:t>
            </a:r>
            <a:r>
              <a:rPr lang="ko-KR" altLang="en-US" sz="1800" dirty="0"/>
              <a:t>로써 미리 제공되는 </a:t>
            </a:r>
            <a:r>
              <a:rPr lang="en-US" altLang="ko-KR" sz="1800" dirty="0"/>
              <a:t>delegate type</a:t>
            </a:r>
            <a:r>
              <a:rPr lang="ko-KR" altLang="en-US" sz="1800" dirty="0"/>
              <a:t>임</a:t>
            </a:r>
            <a:endParaRPr lang="en-US" altLang="ko-KR" sz="1800" dirty="0"/>
          </a:p>
          <a:p>
            <a:r>
              <a:rPr lang="en-US" altLang="ko-KR" sz="1800" dirty="0"/>
              <a:t>Generic</a:t>
            </a:r>
            <a:r>
              <a:rPr lang="ko-KR" altLang="en-US" sz="1800" dirty="0"/>
              <a:t>을 지원하고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파라메터</a:t>
            </a:r>
            <a:r>
              <a:rPr lang="ko-KR" altLang="en-US" sz="1800" dirty="0"/>
              <a:t> 개수도 </a:t>
            </a:r>
            <a:r>
              <a:rPr lang="en-US" altLang="ko-KR" sz="1800" dirty="0"/>
              <a:t>16</a:t>
            </a:r>
            <a:r>
              <a:rPr lang="ko-KR" altLang="en-US" sz="1800" dirty="0"/>
              <a:t>개까지 사용할 수 있도록 </a:t>
            </a:r>
            <a:r>
              <a:rPr lang="en-US" altLang="ko-KR" sz="1800" dirty="0"/>
              <a:t>overloading</a:t>
            </a:r>
            <a:r>
              <a:rPr lang="ko-KR" altLang="en-US" sz="1800" dirty="0"/>
              <a:t>되어 있어 대부분의 경우에 사용 가능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852936"/>
            <a:ext cx="6048672" cy="11298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8" b="42421"/>
          <a:stretch/>
        </p:blipFill>
        <p:spPr bwMode="auto">
          <a:xfrm>
            <a:off x="226016" y="4077072"/>
            <a:ext cx="6395994" cy="187220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88" r="18033"/>
          <a:stretch/>
        </p:blipFill>
        <p:spPr bwMode="auto">
          <a:xfrm>
            <a:off x="2987824" y="5517231"/>
            <a:ext cx="5351120" cy="112989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4039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626968" cy="778098"/>
          </a:xfrm>
        </p:spPr>
        <p:txBody>
          <a:bodyPr/>
          <a:lstStyle/>
          <a:p>
            <a:r>
              <a:rPr lang="en-US" altLang="ko-KR" dirty="0" err="1"/>
              <a:t>Func</a:t>
            </a:r>
            <a:r>
              <a:rPr lang="en-US" altLang="ko-KR" dirty="0"/>
              <a:t> Delegate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04056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Action delegate</a:t>
            </a:r>
            <a:r>
              <a:rPr lang="ko-KR" altLang="en-US" sz="1800" dirty="0"/>
              <a:t>와 유사하지만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참조할 메서드가 </a:t>
            </a:r>
            <a:r>
              <a:rPr lang="ko-KR" altLang="en-US" sz="1800" dirty="0" err="1"/>
              <a:t>리턴값을</a:t>
            </a:r>
            <a:r>
              <a:rPr lang="ko-KR" altLang="en-US" sz="1800" dirty="0"/>
              <a:t> 갖는 경우에 사용</a:t>
            </a:r>
            <a:endParaRPr lang="en-US" altLang="ko-KR" sz="1800" dirty="0"/>
          </a:p>
          <a:p>
            <a:r>
              <a:rPr lang="en-US" altLang="ko-KR" sz="1800" dirty="0"/>
              <a:t>Generic </a:t>
            </a:r>
            <a:r>
              <a:rPr lang="ko-KR" altLang="en-US" sz="1800" dirty="0" err="1"/>
              <a:t>파라메터</a:t>
            </a:r>
            <a:r>
              <a:rPr lang="ko-KR" altLang="en-US" sz="1800" dirty="0"/>
              <a:t> 리스트의 마지막은 </a:t>
            </a:r>
            <a:r>
              <a:rPr lang="ko-KR" altLang="en-US" sz="1800" dirty="0" err="1"/>
              <a:t>리턴값을</a:t>
            </a:r>
            <a:r>
              <a:rPr lang="ko-KR" altLang="en-US" sz="1800" dirty="0"/>
              <a:t> 명시하는 </a:t>
            </a:r>
            <a:r>
              <a:rPr lang="ko-KR" altLang="en-US" sz="1800" dirty="0" err="1"/>
              <a:t>파라메터</a:t>
            </a:r>
            <a:endParaRPr lang="en-US" altLang="ko-KR" sz="18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Delegate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23" y="2060848"/>
            <a:ext cx="8135615" cy="1368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56" y="3861048"/>
            <a:ext cx="5616624" cy="261392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84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10 </a:t>
            </a:r>
            <a:r>
              <a:rPr lang="en-US" altLang="ko-KR" dirty="0" err="1"/>
              <a:t>IoT</a:t>
            </a:r>
            <a:r>
              <a:rPr lang="en-US" altLang="ko-KR" dirty="0"/>
              <a:t> Core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9728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람다식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 err="1"/>
              <a:t>Rambda</a:t>
            </a:r>
            <a:r>
              <a:rPr lang="en-US" altLang="ko-KR" dirty="0"/>
              <a:t> Expression)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73558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851104" cy="778098"/>
          </a:xfrm>
        </p:spPr>
        <p:txBody>
          <a:bodyPr/>
          <a:lstStyle/>
          <a:p>
            <a:r>
              <a:rPr lang="ko-KR" altLang="en-US" dirty="0"/>
              <a:t>람다식</a:t>
            </a:r>
            <a:r>
              <a:rPr lang="en-US" altLang="ko-KR" dirty="0"/>
              <a:t>(Lambda Expression)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04056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C# 3.0</a:t>
            </a:r>
            <a:r>
              <a:rPr lang="ko-KR" altLang="en-US" sz="1800" dirty="0"/>
              <a:t>부터 람다식 표현에 사용되는 </a:t>
            </a:r>
            <a:r>
              <a:rPr lang="en-US" altLang="ko-KR" sz="1800" b="1" dirty="0">
                <a:solidFill>
                  <a:srgbClr val="0070C0"/>
                </a:solidFill>
              </a:rPr>
              <a:t>=&gt;</a:t>
            </a:r>
            <a:r>
              <a:rPr lang="en-US" altLang="ko-KR" sz="1800" dirty="0"/>
              <a:t> </a:t>
            </a:r>
            <a:r>
              <a:rPr lang="ko-KR" altLang="en-US" sz="1800" dirty="0"/>
              <a:t>연산자 지원</a:t>
            </a:r>
            <a:endParaRPr lang="en-US" altLang="ko-KR" sz="1800" dirty="0"/>
          </a:p>
          <a:p>
            <a:r>
              <a:rPr lang="ko-KR" altLang="en-US" sz="1800" dirty="0"/>
              <a:t>무명 메서드를 간단 명료하게 작성하는 문법을 제공</a:t>
            </a:r>
            <a:endParaRPr lang="en-US" altLang="ko-KR" sz="1800" dirty="0"/>
          </a:p>
          <a:p>
            <a:r>
              <a:rPr lang="ko-KR" altLang="en-US" sz="1800" dirty="0"/>
              <a:t>컴파일러는 컴파일 시 </a:t>
            </a:r>
            <a:r>
              <a:rPr lang="en-US" altLang="ko-KR" sz="1800" dirty="0"/>
              <a:t>Delegate </a:t>
            </a:r>
            <a:r>
              <a:rPr lang="ko-KR" altLang="en-US" sz="1800" dirty="0"/>
              <a:t>선언부를 참조하므로 파라미터나 </a:t>
            </a:r>
            <a:br>
              <a:rPr lang="en-US" altLang="ko-KR" sz="1800" dirty="0"/>
            </a:br>
            <a:r>
              <a:rPr lang="ko-KR" altLang="en-US" sz="1800" dirty="0"/>
              <a:t>리턴값의 </a:t>
            </a:r>
            <a:r>
              <a:rPr lang="en-US" altLang="ko-KR" sz="1800" dirty="0"/>
              <a:t>type</a:t>
            </a:r>
            <a:r>
              <a:rPr lang="ko-KR" altLang="en-US" sz="1800" dirty="0"/>
              <a:t>을 명시하지 않아도 됨</a:t>
            </a:r>
            <a:endParaRPr lang="en-US" altLang="ko-KR" sz="1800" dirty="0"/>
          </a:p>
          <a:p>
            <a:endParaRPr lang="en-US" altLang="ko-KR" sz="2000" dirty="0"/>
          </a:p>
          <a:p>
            <a:pPr marL="800100" lvl="2" indent="0">
              <a:buNone/>
            </a:pPr>
            <a:r>
              <a:rPr lang="ko-KR" altLang="en-US" sz="2000" dirty="0">
                <a:latin typeface="+mn-ea"/>
              </a:rPr>
              <a:t>람다 </a:t>
            </a:r>
            <a:r>
              <a:rPr lang="en-US" altLang="ko-KR" sz="2000" dirty="0">
                <a:latin typeface="+mn-ea"/>
              </a:rPr>
              <a:t>Syntax :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입력 파라미터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) 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=&gt;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b="1" dirty="0">
                <a:solidFill>
                  <a:srgbClr val="00B050"/>
                </a:solidFill>
                <a:latin typeface="+mn-ea"/>
              </a:rPr>
              <a:t>수행할 코드</a:t>
            </a:r>
            <a:r>
              <a:rPr lang="en-US" altLang="ko-KR" sz="2000" b="1" dirty="0">
                <a:solidFill>
                  <a:srgbClr val="00B050"/>
                </a:solidFill>
                <a:latin typeface="+mn-ea"/>
              </a:rPr>
              <a:t>(</a:t>
            </a:r>
            <a:r>
              <a:rPr lang="ko-KR" altLang="en-US" sz="2000" b="1" dirty="0" err="1">
                <a:solidFill>
                  <a:srgbClr val="00B050"/>
                </a:solidFill>
                <a:latin typeface="+mn-ea"/>
              </a:rPr>
              <a:t>연산식</a:t>
            </a:r>
            <a:r>
              <a:rPr lang="en-US" altLang="ko-KR" sz="2000" b="1" dirty="0">
                <a:solidFill>
                  <a:srgbClr val="00B050"/>
                </a:solidFill>
                <a:latin typeface="+mn-ea"/>
              </a:rPr>
              <a:t>)</a:t>
            </a:r>
            <a:endParaRPr lang="ko-KR" altLang="en-US" sz="20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람다식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98596"/>
            <a:ext cx="65055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3059832" y="4281059"/>
            <a:ext cx="43204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116600" y="4789532"/>
            <a:ext cx="192897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5535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851104" cy="778098"/>
          </a:xfrm>
        </p:spPr>
        <p:txBody>
          <a:bodyPr/>
          <a:lstStyle/>
          <a:p>
            <a:r>
              <a:rPr lang="en-US" altLang="ko-KR" dirty="0"/>
              <a:t>Statement</a:t>
            </a:r>
            <a:r>
              <a:rPr lang="ko-KR" altLang="en-US" dirty="0"/>
              <a:t> 형식의 </a:t>
            </a:r>
            <a:r>
              <a:rPr lang="ko-KR" altLang="en-US" dirty="0" err="1"/>
              <a:t>람다식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람다 연산식이 올 자리에 </a:t>
            </a:r>
            <a:r>
              <a:rPr lang="en-US" altLang="ko-KR" sz="2000" dirty="0"/>
              <a:t>{  } </a:t>
            </a:r>
            <a:r>
              <a:rPr lang="ko-KR" altLang="en-US" sz="2000" dirty="0"/>
              <a:t>블록을 삽입하고</a:t>
            </a:r>
            <a:r>
              <a:rPr lang="en-US" altLang="ko-KR" sz="2000" dirty="0"/>
              <a:t>, </a:t>
            </a:r>
            <a:r>
              <a:rPr lang="ko-KR" altLang="en-US" sz="2000" dirty="0"/>
              <a:t>여러 줄의 코드를 작성할 수 있음</a:t>
            </a:r>
            <a:endParaRPr lang="ko-KR" altLang="en-US" sz="20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람다식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60236"/>
            <a:ext cx="6770432" cy="434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모서리가 둥근 직사각형 9"/>
          <p:cNvSpPr/>
          <p:nvPr/>
        </p:nvSpPr>
        <p:spPr>
          <a:xfrm>
            <a:off x="2267744" y="2708920"/>
            <a:ext cx="53285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67744" y="4065446"/>
            <a:ext cx="5976664" cy="11637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699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00118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851104" cy="778098"/>
          </a:xfrm>
        </p:spPr>
        <p:txBody>
          <a:bodyPr/>
          <a:lstStyle/>
          <a:p>
            <a:r>
              <a:rPr lang="en-US" altLang="ko-KR" dirty="0"/>
              <a:t>LINQ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객체에</a:t>
            </a:r>
            <a:r>
              <a:rPr lang="en-US" altLang="ko-KR" sz="2000" dirty="0"/>
              <a:t> </a:t>
            </a:r>
            <a:r>
              <a:rPr lang="ko-KR" altLang="en-US" sz="2000" dirty="0"/>
              <a:t>대한 데이터 질의를 위해 </a:t>
            </a:r>
            <a:r>
              <a:rPr lang="en-US" altLang="ko-KR" sz="2000" dirty="0"/>
              <a:t>C#</a:t>
            </a:r>
            <a:r>
              <a:rPr lang="ko-KR" altLang="en-US" sz="2000" dirty="0"/>
              <a:t>언어에서 제공하는 문법</a:t>
            </a:r>
            <a:endParaRPr lang="en-US" altLang="ko-KR" sz="2000" dirty="0"/>
          </a:p>
          <a:p>
            <a:r>
              <a:rPr lang="en-US" altLang="ko-KR" sz="2000" dirty="0"/>
              <a:t>Language Integrated Query</a:t>
            </a:r>
            <a:r>
              <a:rPr lang="ko-KR" altLang="en-US" sz="2000" dirty="0"/>
              <a:t>의 약어</a:t>
            </a:r>
            <a:r>
              <a:rPr lang="en-US" altLang="ko-KR" sz="2000" dirty="0"/>
              <a:t>(</a:t>
            </a:r>
            <a:r>
              <a:rPr lang="ko-KR" altLang="en-US" sz="2000" dirty="0"/>
              <a:t>링크라고 읽음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대표적인 연산자</a:t>
            </a:r>
            <a:r>
              <a:rPr lang="en-US" altLang="ko-KR" sz="2000" dirty="0"/>
              <a:t>: </a:t>
            </a:r>
            <a:r>
              <a:rPr lang="en-US" altLang="ko-KR" sz="2000" b="1" dirty="0" err="1">
                <a:solidFill>
                  <a:srgbClr val="0070C0"/>
                </a:solidFill>
              </a:rPr>
              <a:t>from~in</a:t>
            </a:r>
            <a:r>
              <a:rPr lang="en-US" altLang="ko-KR" sz="2000" b="1" dirty="0">
                <a:solidFill>
                  <a:srgbClr val="0070C0"/>
                </a:solidFill>
              </a:rPr>
              <a:t>~</a:t>
            </a:r>
            <a:r>
              <a:rPr lang="en-US" altLang="ko-KR" sz="2000" dirty="0"/>
              <a:t>, </a:t>
            </a:r>
            <a:r>
              <a:rPr lang="en-US" altLang="ko-KR" sz="2000" b="1" dirty="0">
                <a:solidFill>
                  <a:srgbClr val="0070C0"/>
                </a:solidFill>
              </a:rPr>
              <a:t>where</a:t>
            </a:r>
            <a:r>
              <a:rPr lang="en-US" altLang="ko-KR" sz="2000" dirty="0"/>
              <a:t>, </a:t>
            </a:r>
            <a:r>
              <a:rPr lang="en-US" altLang="ko-KR" sz="2000" b="1" dirty="0">
                <a:solidFill>
                  <a:srgbClr val="0070C0"/>
                </a:solidFill>
              </a:rPr>
              <a:t>select</a:t>
            </a:r>
          </a:p>
          <a:p>
            <a:endParaRPr lang="en-US" altLang="ko-KR" sz="2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LINQ</a:t>
            </a:r>
            <a:endParaRPr lang="ko-KR" altLang="en-US" dirty="0"/>
          </a:p>
        </p:txBody>
      </p:sp>
      <p:sp>
        <p:nvSpPr>
          <p:cNvPr id="6" name="Rectangle 13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09734"/>
            <a:ext cx="7680099" cy="396044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907704" y="4408234"/>
            <a:ext cx="3816424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618872"/>
            <a:ext cx="3039740" cy="79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425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851104" cy="778098"/>
          </a:xfrm>
        </p:spPr>
        <p:txBody>
          <a:bodyPr/>
          <a:lstStyle/>
          <a:p>
            <a:r>
              <a:rPr lang="en-US" altLang="ko-KR" dirty="0" err="1"/>
              <a:t>orderby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LINQ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특정 속성을 기준으로 오름차순 또는 내림차순으로 정렬을 수행 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70C0"/>
                </a:solidFill>
              </a:rPr>
              <a:t>ascending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descending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920880" cy="428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734810" y="4687640"/>
            <a:ext cx="2837190" cy="2535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814404"/>
            <a:ext cx="3001683" cy="84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929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851104" cy="778098"/>
          </a:xfrm>
        </p:spPr>
        <p:txBody>
          <a:bodyPr/>
          <a:lstStyle/>
          <a:p>
            <a:r>
              <a:rPr lang="en-US" altLang="ko-KR" dirty="0"/>
              <a:t>select</a:t>
            </a:r>
            <a:r>
              <a:rPr lang="ko-KR" altLang="en-US" dirty="0"/>
              <a:t>안에서 새로운 객체의 생성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LINQ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문 뒤에서 익명 클래스로 작성하여</a:t>
            </a:r>
            <a:r>
              <a:rPr lang="en-US" altLang="ko-KR" dirty="0"/>
              <a:t>, </a:t>
            </a:r>
            <a:r>
              <a:rPr lang="ko-KR" altLang="en-US" dirty="0"/>
              <a:t>기존 데이터를 가공한 값을 갖는 새로운 객체를 생성할 수 있음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8278034" cy="396044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2123728" y="4941168"/>
            <a:ext cx="5400600" cy="2535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50692" y="5839768"/>
            <a:ext cx="1368152" cy="25352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554234" y="5839768"/>
            <a:ext cx="1008112" cy="25352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3491880" y="5194696"/>
            <a:ext cx="1242888" cy="645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2" idx="0"/>
          </p:cNvCxnSpPr>
          <p:nvPr/>
        </p:nvCxnSpPr>
        <p:spPr>
          <a:xfrm flipH="1" flipV="1">
            <a:off x="5508104" y="5194696"/>
            <a:ext cx="550186" cy="645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347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851104" cy="778098"/>
          </a:xfrm>
        </p:spPr>
        <p:txBody>
          <a:bodyPr/>
          <a:lstStyle/>
          <a:p>
            <a:r>
              <a:rPr lang="en-US" altLang="ko-KR" dirty="0"/>
              <a:t>group ~ by ~ into </a:t>
            </a:r>
            <a:r>
              <a:rPr lang="ko-KR" altLang="en-US" dirty="0"/>
              <a:t>로 데이터 분류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LINQ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LINQ</a:t>
            </a:r>
            <a:r>
              <a:rPr lang="ko-KR" altLang="en-US" dirty="0"/>
              <a:t>로 접근하는 객체들에 대해서 특정 속성을 기준으로 새롭게 분류하고</a:t>
            </a:r>
            <a:r>
              <a:rPr lang="en-US" altLang="ko-KR" dirty="0"/>
              <a:t>, </a:t>
            </a:r>
            <a:r>
              <a:rPr lang="ko-KR" altLang="en-US" dirty="0"/>
              <a:t>그 결과를 이용해 원하는 객체를 새로 생성할 수 있음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564904"/>
            <a:ext cx="751600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1996964" y="4687640"/>
            <a:ext cx="2880320" cy="2535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292594" y="4975672"/>
            <a:ext cx="593316" cy="25352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52120" y="4975672"/>
            <a:ext cx="1008112" cy="25352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229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851104" cy="778098"/>
          </a:xfrm>
        </p:spPr>
        <p:txBody>
          <a:bodyPr/>
          <a:lstStyle/>
          <a:p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LINQ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둘 이상의 객체가 속성값을 이용한 관계를 가지고 있을 때</a:t>
            </a:r>
            <a:r>
              <a:rPr lang="en-US" altLang="ko-KR" dirty="0"/>
              <a:t>, </a:t>
            </a:r>
            <a:r>
              <a:rPr lang="ko-KR" altLang="en-US" dirty="0"/>
              <a:t>이 관계를 이용하여 필요한 데이터를 추출할 수 있음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6898747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952853"/>
            <a:ext cx="2592288" cy="84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1547664" y="5004550"/>
            <a:ext cx="504056" cy="2535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77456" y="4992924"/>
            <a:ext cx="648072" cy="2535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1807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C# 6.0</a:t>
            </a:r>
            <a:r>
              <a:rPr lang="ko-KR" altLang="en-US"/>
              <a:t>의 </a:t>
            </a:r>
            <a:r>
              <a:rPr lang="ko-KR" altLang="en-US" dirty="0"/>
              <a:t>새로운 문법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디스플레이 장치를 가지고 있거나 가지고 있지 않은 </a:t>
            </a:r>
            <a:br>
              <a:rPr lang="en-US" altLang="ko-KR" dirty="0"/>
            </a:br>
            <a:r>
              <a:rPr lang="ko-KR" altLang="en-US" dirty="0"/>
              <a:t>작은 장치들을 위해 최적화된 </a:t>
            </a:r>
            <a:r>
              <a:rPr lang="en-US" altLang="ko-KR" dirty="0"/>
              <a:t>Windows 10</a:t>
            </a:r>
            <a:r>
              <a:rPr lang="ko-KR" altLang="en-US" dirty="0"/>
              <a:t>의 버전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Raspberry Pi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와</a:t>
            </a:r>
            <a:r>
              <a:rPr lang="en-US" altLang="ko-KR" dirty="0"/>
              <a:t> 3, Arrow </a:t>
            </a:r>
            <a:r>
              <a:rPr lang="en-US" altLang="ko-KR" dirty="0" err="1"/>
              <a:t>DragonBoard</a:t>
            </a:r>
            <a:r>
              <a:rPr lang="en-US" altLang="ko-KR" dirty="0"/>
              <a:t> 410c, </a:t>
            </a:r>
            <a:r>
              <a:rPr lang="en-US" altLang="ko-KR" dirty="0" err="1"/>
              <a:t>MinnowBoard</a:t>
            </a:r>
            <a:r>
              <a:rPr lang="en-US" altLang="ko-KR" dirty="0"/>
              <a:t> MAX</a:t>
            </a:r>
            <a:r>
              <a:rPr lang="ko-KR" altLang="en-US" dirty="0"/>
              <a:t>에서</a:t>
            </a:r>
            <a:br>
              <a:rPr lang="en-US" altLang="ko-KR" dirty="0"/>
            </a:br>
            <a:r>
              <a:rPr lang="ko-KR" altLang="en-US" dirty="0"/>
              <a:t>운영 가능</a:t>
            </a:r>
            <a:endParaRPr lang="en-US" altLang="ko-KR" dirty="0"/>
          </a:p>
          <a:p>
            <a:r>
              <a:rPr lang="ko-KR" altLang="en-US" dirty="0"/>
              <a:t>풍부하고 확장 가능한 </a:t>
            </a:r>
            <a:br>
              <a:rPr lang="en-US" altLang="ko-KR" dirty="0"/>
            </a:br>
            <a:r>
              <a:rPr lang="en-US" altLang="ko-KR" dirty="0"/>
              <a:t>Universal Windows Platform</a:t>
            </a:r>
            <a:r>
              <a:rPr lang="ko-KR" altLang="en-US" dirty="0"/>
              <a:t>을 </a:t>
            </a:r>
            <a:br>
              <a:rPr lang="en-US" altLang="ko-KR" dirty="0"/>
            </a:br>
            <a:r>
              <a:rPr lang="ko-KR" altLang="en-US" dirty="0"/>
              <a:t>적용하여 다양한 솔루션 개발이</a:t>
            </a:r>
            <a:br>
              <a:rPr lang="en-US" altLang="ko-KR" dirty="0"/>
            </a:br>
            <a:r>
              <a:rPr lang="ko-KR" altLang="en-US" dirty="0"/>
              <a:t>가능</a:t>
            </a:r>
            <a:endParaRPr lang="en-US" altLang="ko-KR" dirty="0"/>
          </a:p>
          <a:p>
            <a:r>
              <a:rPr lang="ko-KR" altLang="en-US" dirty="0" err="1"/>
              <a:t>데스크탑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44%</a:t>
            </a:r>
            <a:br>
              <a:rPr lang="en-US" altLang="ko-KR" dirty="0"/>
            </a:br>
            <a:r>
              <a:rPr lang="ko-KR" altLang="en-US" dirty="0" err="1"/>
              <a:t>모바일의</a:t>
            </a:r>
            <a:r>
              <a:rPr lang="ko-KR" altLang="en-US" dirty="0"/>
              <a:t> </a:t>
            </a:r>
            <a:r>
              <a:rPr lang="en-US" altLang="ko-KR" dirty="0"/>
              <a:t>83%</a:t>
            </a:r>
            <a:r>
              <a:rPr lang="ko-KR" altLang="en-US" dirty="0"/>
              <a:t>를 지원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18" y="2996952"/>
            <a:ext cx="367317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9262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컴퓨터 내에서 실행 중인 프로그램</a:t>
            </a:r>
            <a:endParaRPr lang="en-US" altLang="ko-KR" dirty="0"/>
          </a:p>
          <a:p>
            <a:r>
              <a:rPr lang="en-US" altLang="ko-KR" dirty="0"/>
              <a:t>1960</a:t>
            </a:r>
            <a:r>
              <a:rPr lang="ko-KR" altLang="en-US" dirty="0"/>
              <a:t>년대 </a:t>
            </a:r>
            <a:r>
              <a:rPr lang="ko-KR" altLang="en-US" dirty="0" err="1"/>
              <a:t>멀틱스</a:t>
            </a:r>
            <a:r>
              <a:rPr lang="en-US" altLang="ko-KR" dirty="0"/>
              <a:t>(</a:t>
            </a:r>
            <a:r>
              <a:rPr lang="en-US" altLang="ko-KR" dirty="0" err="1"/>
              <a:t>Multics</a:t>
            </a:r>
            <a:r>
              <a:rPr lang="en-US" altLang="ko-KR" dirty="0"/>
              <a:t>)</a:t>
            </a:r>
            <a:r>
              <a:rPr lang="ko-KR" altLang="en-US" dirty="0"/>
              <a:t> 시스템 설계자가 처음 사용</a:t>
            </a:r>
            <a:endParaRPr lang="en-US" altLang="ko-KR" dirty="0"/>
          </a:p>
          <a:p>
            <a:r>
              <a:rPr lang="ko-KR" altLang="en-US" dirty="0"/>
              <a:t>디스크에 저장되어 있던 실행 가능한 프로그램이 메모리에 적재되어 운영체제의 제어를 받는 상태</a:t>
            </a:r>
            <a:endParaRPr lang="en-US" altLang="ko-KR" dirty="0"/>
          </a:p>
          <a:p>
            <a:r>
              <a:rPr lang="ko-KR" altLang="en-US" dirty="0"/>
              <a:t>고유의 메모리 영역</a:t>
            </a:r>
            <a:r>
              <a:rPr lang="en-US" altLang="ko-KR" dirty="0"/>
              <a:t>(</a:t>
            </a:r>
            <a:r>
              <a:rPr lang="ko-KR" altLang="en-US" dirty="0"/>
              <a:t>자신의 주소공간</a:t>
            </a:r>
            <a:r>
              <a:rPr lang="en-US" altLang="ko-KR" dirty="0"/>
              <a:t>)</a:t>
            </a:r>
            <a:r>
              <a:rPr lang="ko-KR" altLang="en-US" dirty="0"/>
              <a:t>이 존재함을 의미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 6.0</a:t>
            </a:r>
            <a:r>
              <a:rPr lang="ko-KR" altLang="en-US" dirty="0"/>
              <a:t>의 새로운 문법</a:t>
            </a:r>
          </a:p>
        </p:txBody>
      </p:sp>
      <p:pic>
        <p:nvPicPr>
          <p:cNvPr id="1026" name="Picture 2" descr="http://www.javamex.com/tutorials/threads/Thread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3810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1865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214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컴퓨터 내에서 실행 중인 프로그램</a:t>
            </a:r>
            <a:endParaRPr lang="en-US" altLang="ko-KR" dirty="0"/>
          </a:p>
          <a:p>
            <a:r>
              <a:rPr lang="en-US" altLang="ko-KR" dirty="0"/>
              <a:t>1960</a:t>
            </a:r>
            <a:r>
              <a:rPr lang="ko-KR" altLang="en-US" dirty="0"/>
              <a:t>년대 </a:t>
            </a:r>
            <a:r>
              <a:rPr lang="ko-KR" altLang="en-US" dirty="0" err="1"/>
              <a:t>멀틱스</a:t>
            </a:r>
            <a:r>
              <a:rPr lang="en-US" altLang="ko-KR" dirty="0"/>
              <a:t>(</a:t>
            </a:r>
            <a:r>
              <a:rPr lang="en-US" altLang="ko-KR" dirty="0" err="1"/>
              <a:t>Multics</a:t>
            </a:r>
            <a:r>
              <a:rPr lang="en-US" altLang="ko-KR" dirty="0"/>
              <a:t>)</a:t>
            </a:r>
            <a:r>
              <a:rPr lang="ko-KR" altLang="en-US" dirty="0"/>
              <a:t> 시스템 설계자가 처음 사용</a:t>
            </a:r>
            <a:endParaRPr lang="en-US" altLang="ko-KR" dirty="0"/>
          </a:p>
          <a:p>
            <a:r>
              <a:rPr lang="ko-KR" altLang="en-US" dirty="0"/>
              <a:t>디스크에 저장되어 있던 실행 가능한 프로그램이 메모리에 적재되어 운영체제의 제어를 받는 상태</a:t>
            </a:r>
            <a:endParaRPr lang="en-US" altLang="ko-KR" dirty="0"/>
          </a:p>
          <a:p>
            <a:r>
              <a:rPr lang="ko-KR" altLang="en-US" dirty="0"/>
              <a:t>고유의 메모리 영역</a:t>
            </a:r>
            <a:r>
              <a:rPr lang="en-US" altLang="ko-KR" dirty="0"/>
              <a:t>(</a:t>
            </a:r>
            <a:r>
              <a:rPr lang="ko-KR" altLang="en-US" dirty="0"/>
              <a:t>자신의 주소공간</a:t>
            </a:r>
            <a:r>
              <a:rPr lang="en-US" altLang="ko-KR" dirty="0"/>
              <a:t>)</a:t>
            </a:r>
            <a:r>
              <a:rPr lang="ko-KR" altLang="en-US" dirty="0"/>
              <a:t>이 존재함을 의미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1026" name="Picture 2" descr="http://www.javamex.com/tutorials/threads/Thread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3810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8128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컴퓨터 내에서 실행 중인 프로그램</a:t>
            </a:r>
            <a:endParaRPr lang="en-US" altLang="ko-KR" dirty="0"/>
          </a:p>
          <a:p>
            <a:r>
              <a:rPr lang="en-US" altLang="ko-KR" dirty="0"/>
              <a:t>1960</a:t>
            </a:r>
            <a:r>
              <a:rPr lang="ko-KR" altLang="en-US" dirty="0"/>
              <a:t>년대 </a:t>
            </a:r>
            <a:r>
              <a:rPr lang="ko-KR" altLang="en-US" dirty="0" err="1"/>
              <a:t>멀틱스</a:t>
            </a:r>
            <a:r>
              <a:rPr lang="en-US" altLang="ko-KR" dirty="0"/>
              <a:t>(</a:t>
            </a:r>
            <a:r>
              <a:rPr lang="en-US" altLang="ko-KR" dirty="0" err="1"/>
              <a:t>Multics</a:t>
            </a:r>
            <a:r>
              <a:rPr lang="en-US" altLang="ko-KR" dirty="0"/>
              <a:t>)</a:t>
            </a:r>
            <a:r>
              <a:rPr lang="ko-KR" altLang="en-US" dirty="0"/>
              <a:t> 시스템 설계자가 처음 사용</a:t>
            </a:r>
            <a:endParaRPr lang="en-US" altLang="ko-KR" dirty="0"/>
          </a:p>
          <a:p>
            <a:r>
              <a:rPr lang="ko-KR" altLang="en-US" dirty="0"/>
              <a:t>디스크에 저장되어 있던 실행 가능한 프로그램이 메모리에 적재되어 운영체제의 제어를 받는 상태</a:t>
            </a:r>
            <a:endParaRPr lang="en-US" altLang="ko-KR" dirty="0"/>
          </a:p>
          <a:p>
            <a:r>
              <a:rPr lang="ko-KR" altLang="en-US" dirty="0"/>
              <a:t>고유의 메모리 영역</a:t>
            </a:r>
            <a:r>
              <a:rPr lang="en-US" altLang="ko-KR" dirty="0"/>
              <a:t>(</a:t>
            </a:r>
            <a:r>
              <a:rPr lang="ko-KR" altLang="en-US" dirty="0"/>
              <a:t>자신의 주소공간</a:t>
            </a:r>
            <a:r>
              <a:rPr lang="en-US" altLang="ko-KR" dirty="0"/>
              <a:t>)</a:t>
            </a:r>
            <a:r>
              <a:rPr lang="ko-KR" altLang="en-US" dirty="0"/>
              <a:t>이 존재함을 의미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1026" name="Picture 2" descr="http://www.javamex.com/tutorials/threads/Thread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645024"/>
            <a:ext cx="3810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697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프로세스에서 실행 제어만 분리한 실행 단위</a:t>
            </a:r>
            <a:endParaRPr lang="en-US" altLang="ko-KR" dirty="0"/>
          </a:p>
          <a:p>
            <a:r>
              <a:rPr lang="ko-KR" altLang="en-US" dirty="0"/>
              <a:t>프로세스는 </a:t>
            </a:r>
            <a:r>
              <a:rPr lang="ko-KR" altLang="en-US" dirty="0" err="1"/>
              <a:t>스레드를</a:t>
            </a:r>
            <a:r>
              <a:rPr lang="ko-KR" altLang="en-US" dirty="0"/>
              <a:t> 하나 이상 가질 수 있음</a:t>
            </a:r>
            <a:endParaRPr lang="en-US" altLang="ko-KR" dirty="0"/>
          </a:p>
          <a:p>
            <a:r>
              <a:rPr lang="ko-KR" altLang="en-US" dirty="0"/>
              <a:t>하나의 프로세스를 여러 개의 실행 단위로 구분하여 자원을 공유하며 수행함으로써 수행 능력을 향상</a:t>
            </a:r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ko-KR" altLang="en-US" dirty="0" err="1"/>
              <a:t>스레드에서</a:t>
            </a:r>
            <a:r>
              <a:rPr lang="ko-KR" altLang="en-US" dirty="0"/>
              <a:t> 문제가 발생한 경우</a:t>
            </a:r>
            <a:r>
              <a:rPr lang="en-US" altLang="ko-KR" dirty="0"/>
              <a:t>, </a:t>
            </a:r>
            <a:r>
              <a:rPr lang="ko-KR" altLang="en-US" dirty="0"/>
              <a:t>같은 프로세스 안의 다른 </a:t>
            </a:r>
            <a:r>
              <a:rPr lang="ko-KR" altLang="en-US" dirty="0" err="1"/>
              <a:t>스레드에게</a:t>
            </a:r>
            <a:r>
              <a:rPr lang="ko-KR" altLang="en-US" dirty="0"/>
              <a:t> 영향을 줄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2050" name="Picture 2" descr="http://lycog.com/wp-content/uploads/2011/02/process-thre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132" y="4077072"/>
            <a:ext cx="21526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586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vs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하나의 프로세스는</a:t>
            </a:r>
            <a:r>
              <a:rPr lang="en-US" altLang="ko-KR" dirty="0"/>
              <a:t> </a:t>
            </a:r>
            <a:r>
              <a:rPr lang="ko-KR" altLang="en-US" dirty="0"/>
              <a:t>다른 프로세스와 독립적이므로 문제가 발생해도 다른 프로세스에 영향을 주지 않음</a:t>
            </a:r>
            <a:endParaRPr lang="en-US" altLang="ko-KR" dirty="0"/>
          </a:p>
          <a:p>
            <a:r>
              <a:rPr lang="ko-KR" altLang="en-US" dirty="0"/>
              <a:t>서로 다른 프로세스 사이에 데이터를 전송하기 까다로움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ko-KR" altLang="en-US" dirty="0" err="1"/>
              <a:t>스레드는</a:t>
            </a:r>
            <a:r>
              <a:rPr lang="ko-KR" altLang="en-US" dirty="0"/>
              <a:t> 다른 </a:t>
            </a:r>
            <a:r>
              <a:rPr lang="ko-KR" altLang="en-US" dirty="0" err="1"/>
              <a:t>스레드에</a:t>
            </a:r>
            <a:r>
              <a:rPr lang="ko-KR" altLang="en-US" dirty="0"/>
              <a:t> 영향을 줄 수 있음</a:t>
            </a:r>
            <a:endParaRPr lang="en-US" altLang="ko-KR" dirty="0"/>
          </a:p>
          <a:p>
            <a:r>
              <a:rPr lang="ko-KR" altLang="en-US" dirty="0"/>
              <a:t>같은 프로세스 내의 </a:t>
            </a:r>
            <a:r>
              <a:rPr lang="ko-KR" altLang="en-US" dirty="0" err="1"/>
              <a:t>스레드는</a:t>
            </a:r>
            <a:r>
              <a:rPr lang="ko-KR" altLang="en-US" dirty="0"/>
              <a:t> 서로 자원을 공유하고</a:t>
            </a:r>
            <a:r>
              <a:rPr lang="en-US" altLang="ko-KR" dirty="0"/>
              <a:t>, </a:t>
            </a:r>
            <a:r>
              <a:rPr lang="ko-KR" altLang="en-US" dirty="0"/>
              <a:t>데이터를 전송하기 쉬움</a:t>
            </a:r>
            <a:endParaRPr lang="en-US" altLang="ko-KR" dirty="0"/>
          </a:p>
          <a:p>
            <a:r>
              <a:rPr lang="ko-KR" altLang="en-US" dirty="0"/>
              <a:t>동시에 여러 개의 코드를 수행시키는 효과를 얻음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4098" name="Picture 2" descr="POS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2" b="24456"/>
          <a:stretch/>
        </p:blipFill>
        <p:spPr bwMode="auto">
          <a:xfrm>
            <a:off x="3343160" y="5026131"/>
            <a:ext cx="2308960" cy="16581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203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시작하기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658177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110260"/>
            <a:ext cx="35623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766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770984" cy="778098"/>
          </a:xfrm>
        </p:spPr>
        <p:txBody>
          <a:bodyPr/>
          <a:lstStyle/>
          <a:p>
            <a:r>
              <a:rPr lang="en-US" altLang="ko-KR" dirty="0"/>
              <a:t>Thread</a:t>
            </a:r>
            <a:r>
              <a:rPr lang="ko-KR" altLang="en-US" dirty="0"/>
              <a:t>의 일생과 생태변화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7170" name="Picture 2" descr="http://www.codeproject.com/KB/threads/thread_synchronization/image0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95624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6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종료시키기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 </a:t>
            </a:r>
            <a:r>
              <a:rPr lang="en-US" altLang="ko-KR" dirty="0"/>
              <a:t>Thread</a:t>
            </a:r>
            <a:r>
              <a:rPr lang="ko-KR" altLang="en-US" dirty="0"/>
              <a:t>에 대해서 </a:t>
            </a:r>
            <a:r>
              <a:rPr lang="en-US" altLang="ko-KR" dirty="0"/>
              <a:t>Abort()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호출해 종료시킬 수 있지만</a:t>
            </a:r>
            <a:r>
              <a:rPr lang="en-US" altLang="ko-KR" dirty="0"/>
              <a:t>, </a:t>
            </a:r>
            <a:r>
              <a:rPr lang="ko-KR" altLang="en-US" dirty="0"/>
              <a:t>종료 전에 마무리 할 수 있도록 </a:t>
            </a:r>
            <a:r>
              <a:rPr lang="en-US" altLang="ko-KR" dirty="0"/>
              <a:t>Interrupt() </a:t>
            </a:r>
            <a:r>
              <a:rPr lang="ko-KR" altLang="en-US" dirty="0"/>
              <a:t>메서드를 호출해 스스로 종료하도록 하는 것이 권장됨 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24" y="2420888"/>
            <a:ext cx="4464496" cy="427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717032"/>
            <a:ext cx="38290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0302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동기화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여러 개의 </a:t>
            </a:r>
            <a:r>
              <a:rPr lang="ko-KR" altLang="en-US" dirty="0" err="1"/>
              <a:t>쓰레드가</a:t>
            </a:r>
            <a:r>
              <a:rPr lang="ko-KR" altLang="en-US" dirty="0"/>
              <a:t> 하나의 자원을 동시에 접근할 경우</a:t>
            </a:r>
            <a:r>
              <a:rPr lang="en-US" altLang="ko-KR" dirty="0"/>
              <a:t>, </a:t>
            </a:r>
            <a:r>
              <a:rPr lang="ko-KR" altLang="en-US" dirty="0"/>
              <a:t>예상과 다른 결과를 만들어 낼 수 있음</a:t>
            </a:r>
            <a:endParaRPr lang="en-US" altLang="ko-KR" dirty="0"/>
          </a:p>
          <a:p>
            <a:r>
              <a:rPr lang="ko-KR" altLang="en-US" dirty="0"/>
              <a:t>이런 민감한 코드에 대해서는 순차적으로 접근하도록 제한하는 것이 필요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6762"/>
            <a:ext cx="5040560" cy="378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33055"/>
            <a:ext cx="4591050" cy="2219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853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를 제공하는 </a:t>
            </a:r>
            <a:r>
              <a:rPr lang="en-US" altLang="ko-KR" dirty="0"/>
              <a:t>Headed </a:t>
            </a:r>
            <a:r>
              <a:rPr lang="ko-KR" altLang="en-US" dirty="0"/>
              <a:t>모드와 </a:t>
            </a:r>
            <a:r>
              <a:rPr lang="en-US" altLang="ko-KR" dirty="0"/>
              <a:t>UI</a:t>
            </a:r>
            <a:r>
              <a:rPr lang="ko-KR" altLang="en-US" dirty="0"/>
              <a:t>가 없는 서비스 형태의 </a:t>
            </a:r>
            <a:r>
              <a:rPr lang="en-US" altLang="ko-KR" dirty="0"/>
              <a:t>Headless </a:t>
            </a:r>
            <a:r>
              <a:rPr lang="ko-KR" altLang="en-US" dirty="0"/>
              <a:t>모드를 제공</a:t>
            </a:r>
            <a:endParaRPr lang="en-US" altLang="ko-KR" dirty="0"/>
          </a:p>
          <a:p>
            <a:r>
              <a:rPr lang="ko-KR" altLang="en-US" dirty="0"/>
              <a:t>한번에 하나의 </a:t>
            </a:r>
            <a:r>
              <a:rPr lang="en-US" altLang="ko-KR" dirty="0"/>
              <a:t>UI </a:t>
            </a:r>
            <a:r>
              <a:rPr lang="ko-KR" altLang="en-US" dirty="0" err="1"/>
              <a:t>앱</a:t>
            </a:r>
            <a:r>
              <a:rPr lang="ko-KR" altLang="en-US" dirty="0"/>
              <a:t> 실행</a:t>
            </a:r>
            <a:endParaRPr lang="en-US" altLang="ko-KR" dirty="0"/>
          </a:p>
          <a:p>
            <a:r>
              <a:rPr lang="en-US" altLang="ko-KR" dirty="0"/>
              <a:t>UWP </a:t>
            </a:r>
            <a:r>
              <a:rPr lang="ko-KR" altLang="en-US" dirty="0" err="1"/>
              <a:t>앱과</a:t>
            </a:r>
            <a:r>
              <a:rPr lang="ko-KR" altLang="en-US" dirty="0"/>
              <a:t> </a:t>
            </a:r>
            <a:r>
              <a:rPr lang="en-US" altLang="ko-KR" dirty="0"/>
              <a:t>UWP </a:t>
            </a:r>
            <a:r>
              <a:rPr lang="ko-KR" altLang="en-US" dirty="0"/>
              <a:t>드라이버 지원</a:t>
            </a:r>
            <a:endParaRPr lang="en-US" altLang="ko-KR" dirty="0"/>
          </a:p>
          <a:p>
            <a:r>
              <a:rPr lang="en-US" altLang="ko-KR" dirty="0"/>
              <a:t>Win32 </a:t>
            </a:r>
            <a:r>
              <a:rPr lang="ko-KR" altLang="en-US" dirty="0"/>
              <a:t>기반으로 동작</a:t>
            </a:r>
            <a:r>
              <a:rPr lang="en-US" altLang="ko-KR" dirty="0"/>
              <a:t>, .NET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en-US" altLang="ko-KR" dirty="0"/>
              <a:t>Visual Studio</a:t>
            </a:r>
            <a:r>
              <a:rPr lang="ko-KR" altLang="en-US" dirty="0"/>
              <a:t>와 통합 환경으로 개발 및 디버깅 가능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31" y="4239587"/>
            <a:ext cx="6698010" cy="220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7557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122912" cy="778098"/>
          </a:xfrm>
        </p:spPr>
        <p:txBody>
          <a:bodyPr/>
          <a:lstStyle/>
          <a:p>
            <a:r>
              <a:rPr lang="ko-KR" altLang="en-US" dirty="0" err="1"/>
              <a:t>비동기</a:t>
            </a:r>
            <a:r>
              <a:rPr lang="ko-KR" altLang="en-US" dirty="0"/>
              <a:t> 프로그래밍의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성능상의 병목 현상을 방지</a:t>
            </a:r>
            <a:endParaRPr lang="en-US" altLang="ko-KR" dirty="0"/>
          </a:p>
          <a:p>
            <a:r>
              <a:rPr lang="en-US" altLang="ko-KR" dirty="0"/>
              <a:t>UI</a:t>
            </a:r>
            <a:r>
              <a:rPr lang="ko-KR" altLang="en-US" dirty="0"/>
              <a:t>나 웹 요청과 관련한 전반적인 </a:t>
            </a:r>
            <a:r>
              <a:rPr lang="ko-KR" altLang="en-US" dirty="0" err="1"/>
              <a:t>응답성을</a:t>
            </a:r>
            <a:r>
              <a:rPr lang="ko-KR" altLang="en-US" dirty="0"/>
              <a:t> 향상</a:t>
            </a:r>
            <a:endParaRPr lang="en-US" altLang="ko-KR" dirty="0"/>
          </a:p>
          <a:p>
            <a:r>
              <a:rPr lang="ko-KR" altLang="en-US" dirty="0"/>
              <a:t>일반적으로 기술이 복잡하고</a:t>
            </a:r>
            <a:r>
              <a:rPr lang="en-US" altLang="ko-KR" dirty="0"/>
              <a:t>, </a:t>
            </a:r>
            <a:r>
              <a:rPr lang="ko-KR" altLang="en-US" dirty="0"/>
              <a:t>디버깅과 유지관리가 </a:t>
            </a:r>
            <a:br>
              <a:rPr lang="en-US" altLang="ko-KR" dirty="0"/>
            </a:br>
            <a:r>
              <a:rPr lang="ko-KR" altLang="en-US" dirty="0"/>
              <a:t>어려움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1195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비동기</a:t>
            </a:r>
            <a:r>
              <a:rPr lang="en-US" altLang="ko-KR" dirty="0"/>
              <a:t>(Asynchronous)</a:t>
            </a:r>
            <a:r>
              <a:rPr lang="ko-KR" altLang="en-US" dirty="0"/>
              <a:t> 작업의 코드를 단순화 시켜줌 </a:t>
            </a:r>
            <a:endParaRPr lang="en-US" altLang="ko-KR" dirty="0"/>
          </a:p>
          <a:p>
            <a:r>
              <a:rPr lang="ko-KR" altLang="en-US" dirty="0" err="1"/>
              <a:t>닷넷프레임워크가</a:t>
            </a:r>
            <a:r>
              <a:rPr lang="ko-KR" altLang="en-US" dirty="0"/>
              <a:t> 제공하는 </a:t>
            </a:r>
            <a:r>
              <a:rPr lang="en-US" altLang="ko-KR" dirty="0" err="1"/>
              <a:t>ThreadPool</a:t>
            </a:r>
            <a:r>
              <a:rPr lang="ko-KR" altLang="en-US" dirty="0"/>
              <a:t>에서 작동</a:t>
            </a:r>
            <a:endParaRPr lang="en-US" altLang="ko-KR" dirty="0"/>
          </a:p>
          <a:p>
            <a:r>
              <a:rPr lang="en-US" altLang="ko-KR" dirty="0"/>
              <a:t>.NET 4.0</a:t>
            </a:r>
            <a:r>
              <a:rPr lang="ko-KR" altLang="en-US" dirty="0"/>
              <a:t>에 새롭게 도입된 클래스</a:t>
            </a:r>
            <a:endParaRPr lang="en-US" altLang="ko-KR" dirty="0"/>
          </a:p>
          <a:p>
            <a:r>
              <a:rPr lang="ko-KR" altLang="en-US" dirty="0"/>
              <a:t>다중 </a:t>
            </a:r>
            <a:r>
              <a:rPr lang="en-US" altLang="ko-KR" dirty="0"/>
              <a:t>CPU </a:t>
            </a:r>
            <a:r>
              <a:rPr lang="ko-KR" altLang="en-US" dirty="0"/>
              <a:t>병렬 처리를 염두에 두고 만들어짐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137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vs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단독 </a:t>
            </a:r>
            <a:r>
              <a:rPr lang="ko-KR" altLang="en-US" dirty="0" err="1"/>
              <a:t>쓰레드에서</a:t>
            </a:r>
            <a:r>
              <a:rPr lang="ko-KR" altLang="en-US" dirty="0"/>
              <a:t> 안정적으로 지속적인 백그라운드 작업이 필요한 경우 </a:t>
            </a:r>
            <a:r>
              <a:rPr lang="en-US" altLang="ko-KR" dirty="0"/>
              <a:t>=&gt; Thread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정확한 시작시점과 종료시점이 중요하지 않은 일시적인 작업을 수행시킬 경우 </a:t>
            </a:r>
            <a:r>
              <a:rPr lang="en-US" altLang="ko-KR" dirty="0"/>
              <a:t>=&gt; Task </a:t>
            </a:r>
            <a:r>
              <a:rPr lang="ko-KR" altLang="en-US" dirty="0"/>
              <a:t>사용 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3363489" cy="26642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656" y="600121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Thread or Task?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0566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4" y="1340768"/>
            <a:ext cx="8209829" cy="489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1632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5629275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4833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6826721" cy="5576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14150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Thread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48" y="1052736"/>
            <a:ext cx="6504582" cy="561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797152"/>
            <a:ext cx="1543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19672" y="2492896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85268" y="3682041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02587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</a:t>
            </a:r>
            <a:r>
              <a:rPr lang="ko-KR" altLang="en-US" dirty="0"/>
              <a:t>통신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852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 개요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대부분의 디바이스에서 표준으로 사용하는 통신 프로토콜</a:t>
            </a:r>
            <a:endParaRPr lang="en-US" altLang="ko-KR" dirty="0"/>
          </a:p>
          <a:p>
            <a:r>
              <a:rPr lang="ko-KR" altLang="en-US" dirty="0"/>
              <a:t>정보의 바이트를 한번에 한 비트씩 순차적으로 송수신</a:t>
            </a:r>
            <a:endParaRPr lang="en-US" altLang="ko-KR" dirty="0"/>
          </a:p>
          <a:p>
            <a:r>
              <a:rPr lang="en-US" altLang="ko-KR" dirty="0"/>
              <a:t>RS232, RS422, RS485 </a:t>
            </a:r>
            <a:r>
              <a:rPr lang="ko-KR" altLang="en-US" dirty="0"/>
              <a:t>등의 통신방식이 활용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941168"/>
            <a:ext cx="2529635" cy="1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5321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SerialPort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도구상자의 </a:t>
            </a:r>
            <a:r>
              <a:rPr lang="en-US" altLang="ko-KR" dirty="0" err="1"/>
              <a:t>SerialPort</a:t>
            </a:r>
            <a:r>
              <a:rPr lang="en-US" altLang="ko-KR" dirty="0"/>
              <a:t> </a:t>
            </a:r>
            <a:r>
              <a:rPr lang="ko-KR" altLang="en-US" dirty="0"/>
              <a:t>컨트롤을 폼 위에 올려 놓거나</a:t>
            </a:r>
            <a:br>
              <a:rPr lang="en-US" altLang="ko-KR" dirty="0"/>
            </a:br>
            <a:r>
              <a:rPr lang="ko-KR" altLang="en-US" dirty="0"/>
              <a:t>코드 내에서 </a:t>
            </a:r>
            <a:r>
              <a:rPr lang="en-US" altLang="ko-KR" dirty="0" err="1"/>
              <a:t>SerialPort</a:t>
            </a:r>
            <a:r>
              <a:rPr lang="en-US" altLang="ko-KR" dirty="0"/>
              <a:t> </a:t>
            </a:r>
            <a:r>
              <a:rPr lang="ko-KR" altLang="en-US" dirty="0"/>
              <a:t>객체를 생성한 후 사용</a:t>
            </a:r>
            <a:endParaRPr lang="en-US" altLang="ko-KR" dirty="0"/>
          </a:p>
          <a:p>
            <a:r>
              <a:rPr lang="en-US" altLang="ko-KR" dirty="0" err="1"/>
              <a:t>BytesToRead</a:t>
            </a:r>
            <a:r>
              <a:rPr lang="en-US" altLang="ko-KR" dirty="0"/>
              <a:t> </a:t>
            </a:r>
            <a:r>
              <a:rPr lang="ko-KR" altLang="en-US" dirty="0"/>
              <a:t>속성으로 버퍼에 도착한 바이트 수 확인</a:t>
            </a:r>
            <a:endParaRPr lang="en-US" altLang="ko-KR" dirty="0"/>
          </a:p>
          <a:p>
            <a:r>
              <a:rPr lang="en-US" altLang="ko-KR" dirty="0"/>
              <a:t>Read, Write </a:t>
            </a:r>
            <a:r>
              <a:rPr lang="ko-KR" altLang="en-US" dirty="0"/>
              <a:t>메서드로 수신 및 송신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660024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89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지원 보드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6" y="1556792"/>
            <a:ext cx="860303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7175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인터넷 통신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6667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WebClient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인터넷 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로 식별되는 리소스와 데이터를 주고 받기 위한 </a:t>
            </a:r>
            <a:br>
              <a:rPr lang="en-US" altLang="ko-KR" dirty="0"/>
            </a:br>
            <a:r>
              <a:rPr lang="ko-KR" altLang="en-US" dirty="0"/>
              <a:t>일반적인 메서드를 제공</a:t>
            </a:r>
            <a:endParaRPr lang="en-US" altLang="ko-KR" dirty="0"/>
          </a:p>
          <a:p>
            <a:r>
              <a:rPr lang="ko-KR" altLang="en-US" dirty="0"/>
              <a:t>인터넷 상의 리소스를 비동기적으로 바이트</a:t>
            </a:r>
            <a:r>
              <a:rPr lang="en-US" altLang="ko-KR" dirty="0"/>
              <a:t>, </a:t>
            </a:r>
            <a:r>
              <a:rPr lang="ko-KR" altLang="en-US" dirty="0" err="1"/>
              <a:t>스트링</a:t>
            </a:r>
            <a:r>
              <a:rPr lang="en-US" altLang="ko-KR" dirty="0"/>
              <a:t>, </a:t>
            </a:r>
            <a:r>
              <a:rPr lang="ko-KR" altLang="en-US" dirty="0"/>
              <a:t>파일 단위로 </a:t>
            </a:r>
            <a:r>
              <a:rPr lang="ko-KR" altLang="en-US" dirty="0" err="1"/>
              <a:t>업로드하거나</a:t>
            </a:r>
            <a:r>
              <a:rPr lang="ko-KR" altLang="en-US" dirty="0"/>
              <a:t> </a:t>
            </a:r>
            <a:r>
              <a:rPr lang="ko-KR" altLang="en-US" dirty="0" err="1"/>
              <a:t>다운로드할</a:t>
            </a:r>
            <a:r>
              <a:rPr lang="ko-KR" altLang="en-US" dirty="0"/>
              <a:t> 수 있음</a:t>
            </a:r>
            <a:endParaRPr lang="en-US" altLang="ko-KR" dirty="0"/>
          </a:p>
          <a:p>
            <a:r>
              <a:rPr lang="ko-KR" altLang="en-US" dirty="0"/>
              <a:t>이벤트를 이용하여 작업 완료 후의 처리나 진행률에 따른 </a:t>
            </a:r>
            <a:r>
              <a:rPr lang="en-US" altLang="ko-KR" dirty="0"/>
              <a:t>UI</a:t>
            </a:r>
            <a:r>
              <a:rPr lang="ko-KR" altLang="en-US" dirty="0"/>
              <a:t>작업을 할 수 있음  </a:t>
            </a:r>
          </a:p>
        </p:txBody>
      </p:sp>
    </p:spTree>
    <p:extLst>
      <p:ext uri="{BB962C8B-B14F-4D97-AF65-F5344CB8AC3E}">
        <p14:creationId xmlns:p14="http://schemas.microsoft.com/office/powerpoint/2010/main" val="2371752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WebClient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인터넷 통신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858125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752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851104" cy="778098"/>
          </a:xfrm>
        </p:spPr>
        <p:txBody>
          <a:bodyPr/>
          <a:lstStyle/>
          <a:p>
            <a:r>
              <a:rPr lang="ko-KR" altLang="en-US" dirty="0"/>
              <a:t>클라이언트에서 </a:t>
            </a:r>
            <a:r>
              <a:rPr lang="en-US" altLang="ko-KR" dirty="0" err="1"/>
              <a:t>WebAPI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RESTful </a:t>
            </a:r>
            <a:r>
              <a:rPr lang="ko-KR" altLang="en-US" dirty="0"/>
              <a:t>서비스를 제공하는 </a:t>
            </a:r>
            <a:r>
              <a:rPr lang="en-US" altLang="ko-KR" dirty="0"/>
              <a:t>Web API</a:t>
            </a:r>
            <a:r>
              <a:rPr lang="ko-KR" altLang="en-US" dirty="0"/>
              <a:t>를 비동기적으로 </a:t>
            </a:r>
            <a:br>
              <a:rPr lang="en-US" altLang="ko-KR" dirty="0"/>
            </a:br>
            <a:r>
              <a:rPr lang="ko-KR" altLang="en-US" dirty="0"/>
              <a:t>편리하게 호출할 수 있도록 </a:t>
            </a:r>
            <a:r>
              <a:rPr lang="en-US" altLang="ko-KR" dirty="0"/>
              <a:t>ASP.NET Web API Client</a:t>
            </a:r>
            <a:r>
              <a:rPr lang="ko-KR" altLang="en-US" dirty="0"/>
              <a:t>의 </a:t>
            </a:r>
            <a:r>
              <a:rPr lang="en-US" altLang="ko-KR" dirty="0" err="1"/>
              <a:t>HttpClient</a:t>
            </a:r>
            <a:r>
              <a:rPr lang="en-US" altLang="ko-KR" dirty="0"/>
              <a:t> </a:t>
            </a:r>
            <a:r>
              <a:rPr lang="ko-KR" altLang="en-US" dirty="0"/>
              <a:t>오픈 라이브러리를 활용 </a:t>
            </a:r>
            <a:endParaRPr lang="en-US" altLang="ko-KR" dirty="0"/>
          </a:p>
          <a:p>
            <a:r>
              <a:rPr lang="en-US" altLang="ko-KR" dirty="0" err="1"/>
              <a:t>NuGet</a:t>
            </a:r>
            <a:r>
              <a:rPr lang="en-US" altLang="ko-KR" dirty="0"/>
              <a:t> </a:t>
            </a:r>
            <a:r>
              <a:rPr lang="ko-KR" altLang="en-US" dirty="0"/>
              <a:t>패키지 관리자에서 설치 후 사용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인터넷 통신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41452"/>
            <a:ext cx="7179015" cy="305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285431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Framework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172466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대부분의 프로그램에서 데이터에 대한 작업이 필요함</a:t>
            </a:r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객체지향언어에서 사용하는 객체와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 사이에는 불일치성</a:t>
            </a:r>
            <a:r>
              <a:rPr lang="en-US" altLang="ko-KR" dirty="0"/>
              <a:t>(Impedance mismatch) </a:t>
            </a:r>
            <a:br>
              <a:rPr lang="en-US" altLang="ko-KR" dirty="0"/>
            </a:br>
            <a:r>
              <a:rPr lang="ko-KR" altLang="en-US" dirty="0"/>
              <a:t>이 존재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>
                <a:solidFill>
                  <a:srgbClr val="0070C0"/>
                </a:solidFill>
              </a:rPr>
              <a:t>성능은 좋지만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변화에 민감하고 많은 시간이 소요됨</a:t>
            </a:r>
            <a:r>
              <a:rPr lang="en-US" altLang="ko-KR" b="1" dirty="0">
                <a:solidFill>
                  <a:srgbClr val="0070C0"/>
                </a:solidFill>
              </a:rPr>
              <a:t>!!!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Entity Framework</a:t>
            </a:r>
            <a:endParaRPr lang="ko-KR" altLang="en-US" dirty="0"/>
          </a:p>
        </p:txBody>
      </p:sp>
      <p:graphicFrame>
        <p:nvGraphicFramePr>
          <p:cNvPr id="7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23594"/>
              </p:ext>
            </p:extLst>
          </p:nvPr>
        </p:nvGraphicFramePr>
        <p:xfrm>
          <a:off x="1462608" y="3717032"/>
          <a:ext cx="6493768" cy="1737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6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929">
                <a:tc>
                  <a:txBody>
                    <a:bodyPr/>
                    <a:lstStyle/>
                    <a:p>
                      <a:r>
                        <a:rPr lang="ko-KR" altLang="en-US" sz="1800" b="1" baseline="0" dirty="0">
                          <a:latin typeface="+mn-ea"/>
                          <a:ea typeface="+mn-ea"/>
                        </a:rPr>
                        <a:t>사용언어</a:t>
                      </a:r>
                      <a:endParaRPr 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ea"/>
                          <a:ea typeface="+mn-ea"/>
                        </a:rPr>
                        <a:t>C#</a:t>
                      </a:r>
                      <a:endParaRPr lang="en-US" sz="1800" b="1" kern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ea"/>
                          <a:ea typeface="+mn-ea"/>
                        </a:rPr>
                        <a:t>SQL</a:t>
                      </a:r>
                      <a:endParaRPr lang="en-US" sz="1800" b="1" kern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29">
                <a:tc>
                  <a:txBody>
                    <a:bodyPr/>
                    <a:lstStyle/>
                    <a:p>
                      <a:r>
                        <a:rPr lang="ko-KR" altLang="en-US" sz="1800" b="1" kern="1200" baseline="0" dirty="0">
                          <a:latin typeface="+mn-ea"/>
                          <a:ea typeface="+mn-ea"/>
                        </a:rPr>
                        <a:t>작업도구</a:t>
                      </a:r>
                      <a:endParaRPr lang="en-US" sz="1800" b="1" kern="1200" baseline="0" dirty="0">
                        <a:solidFill>
                          <a:srgbClr val="2C99F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ea"/>
                          <a:ea typeface="+mn-ea"/>
                        </a:rPr>
                        <a:t>Visual Studio</a:t>
                      </a:r>
                      <a:endParaRPr lang="en-US" sz="1800" b="1" kern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ea"/>
                          <a:ea typeface="+mn-ea"/>
                        </a:rPr>
                        <a:t>SQL Server  </a:t>
                      </a:r>
                      <a:br>
                        <a:rPr lang="en-US" sz="1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sz="1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ea"/>
                          <a:ea typeface="+mn-ea"/>
                        </a:rPr>
                        <a:t>Management Studio</a:t>
                      </a:r>
                      <a:endParaRPr lang="en-US" sz="1800" b="1" kern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29">
                <a:tc>
                  <a:txBody>
                    <a:bodyPr/>
                    <a:lstStyle/>
                    <a:p>
                      <a:r>
                        <a:rPr lang="ko-KR" altLang="en-US" sz="1800" b="1" kern="1200" baseline="0" dirty="0">
                          <a:latin typeface="+mn-ea"/>
                          <a:ea typeface="+mn-ea"/>
                        </a:rPr>
                        <a:t>관점</a:t>
                      </a:r>
                      <a:endParaRPr lang="en-US" sz="1800" b="1" kern="1200" baseline="0" dirty="0">
                        <a:solidFill>
                          <a:srgbClr val="2C99F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ea"/>
                          <a:ea typeface="+mn-ea"/>
                        </a:rPr>
                        <a:t>Object</a:t>
                      </a:r>
                      <a:endParaRPr lang="en-US" sz="1800" b="1" kern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+mn-ea"/>
                          <a:ea typeface="+mn-ea"/>
                        </a:rPr>
                        <a:t>Procedural</a:t>
                      </a:r>
                      <a:endParaRPr lang="en-US" sz="1800" b="1" kern="12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29">
                <a:tc>
                  <a:txBody>
                    <a:bodyPr/>
                    <a:lstStyle/>
                    <a:p>
                      <a:r>
                        <a:rPr lang="ko-KR" altLang="en-US" sz="1800" b="1" dirty="0">
                          <a:latin typeface="+mn-ea"/>
                          <a:ea typeface="+mn-ea"/>
                        </a:rPr>
                        <a:t>일반적인</a:t>
                      </a:r>
                      <a:r>
                        <a:rPr lang="en-US" sz="1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800" b="1" kern="1200" baseline="0" dirty="0">
                          <a:latin typeface="+mn-ea"/>
                          <a:ea typeface="+mn-ea"/>
                        </a:rPr>
                        <a:t>API</a:t>
                      </a:r>
                      <a:endParaRPr lang="en-US" sz="1800" b="1" kern="1200" baseline="0" dirty="0">
                        <a:solidFill>
                          <a:srgbClr val="2C99FC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ADO.NET</a:t>
                      </a:r>
                      <a:endParaRPr lang="en-US" sz="1800" b="1" kern="1200" dirty="0">
                        <a:solidFill>
                          <a:srgbClr val="00206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3111574" y="2564904"/>
            <a:ext cx="3895650" cy="1152128"/>
            <a:chOff x="3048000" y="2133600"/>
            <a:chExt cx="4210050" cy="1295400"/>
          </a:xfrm>
        </p:grpSpPr>
        <p:pic>
          <p:nvPicPr>
            <p:cNvPr id="9" name="Picture 3" descr="C:\Users\Lushanthan\Desktop\IronOne Presentation\silver-database-ico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38800" y="2133600"/>
              <a:ext cx="1619250" cy="1295400"/>
            </a:xfrm>
            <a:prstGeom prst="rect">
              <a:avLst/>
            </a:prstGeom>
            <a:noFill/>
          </p:spPr>
        </p:pic>
        <p:pic>
          <p:nvPicPr>
            <p:cNvPr id="10" name="Picture 8" descr="C:\Users\Lushanthan\Desktop\IronOne Presentation\Web-Coding-icon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8000" y="2133600"/>
              <a:ext cx="1295400" cy="1295400"/>
            </a:xfrm>
            <a:prstGeom prst="rect">
              <a:avLst/>
            </a:prstGeom>
            <a:noFill/>
          </p:spPr>
        </p:pic>
        <p:sp>
          <p:nvSpPr>
            <p:cNvPr id="11" name="Right Arrow 19"/>
            <p:cNvSpPr/>
            <p:nvPr/>
          </p:nvSpPr>
          <p:spPr>
            <a:xfrm>
              <a:off x="4648200" y="2362200"/>
              <a:ext cx="838200" cy="381000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20"/>
            <p:cNvSpPr/>
            <p:nvPr/>
          </p:nvSpPr>
          <p:spPr>
            <a:xfrm rot="10800000">
              <a:off x="4572000" y="2743200"/>
              <a:ext cx="838200" cy="381000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19994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ko-KR" altLang="en-US" dirty="0"/>
              <a:t>데이터 접근을 위한 노력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ADO.NET </a:t>
            </a:r>
            <a:r>
              <a:rPr lang="ko-KR" altLang="en-US" dirty="0" err="1"/>
              <a:t>인라인</a:t>
            </a:r>
            <a:r>
              <a:rPr lang="en-US" altLang="ko-KR" dirty="0"/>
              <a:t>(inline)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</a:p>
          <a:p>
            <a:r>
              <a:rPr lang="en-US" altLang="ko-KR" dirty="0" err="1"/>
              <a:t>DataAdapter</a:t>
            </a:r>
            <a:r>
              <a:rPr lang="ko-KR" altLang="en-US" dirty="0"/>
              <a:t>를 사용한 </a:t>
            </a:r>
            <a:r>
              <a:rPr lang="en-US" altLang="ko-KR" dirty="0" err="1"/>
              <a:t>DataSet</a:t>
            </a:r>
            <a:endParaRPr lang="en-US" altLang="ko-KR" dirty="0"/>
          </a:p>
          <a:p>
            <a:r>
              <a:rPr lang="en-US" altLang="ko-KR" dirty="0"/>
              <a:t>Stored Procedure</a:t>
            </a:r>
          </a:p>
          <a:p>
            <a:r>
              <a:rPr lang="en-US" altLang="ko-KR" dirty="0"/>
              <a:t>ORM</a:t>
            </a:r>
          </a:p>
          <a:p>
            <a:pPr lvl="1"/>
            <a:r>
              <a:rPr lang="en-US" altLang="ko-KR" dirty="0"/>
              <a:t>Typed </a:t>
            </a:r>
            <a:r>
              <a:rPr lang="en-US" altLang="ko-KR" dirty="0" err="1"/>
              <a:t>DataSet</a:t>
            </a:r>
            <a:endParaRPr lang="en-US" altLang="ko-KR" dirty="0"/>
          </a:p>
          <a:p>
            <a:pPr lvl="1"/>
            <a:r>
              <a:rPr lang="en-US" altLang="ko-KR" dirty="0"/>
              <a:t>LINQ to SQL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Entity Framework(EF)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객체와 </a:t>
            </a:r>
            <a:r>
              <a:rPr lang="ko-KR" alt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관계형</a:t>
            </a:r>
            <a:r>
              <a: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데이터베이스간의 간격을 줄이기 위한 지속적인 노력이 진행됨</a:t>
            </a:r>
            <a:endParaRPr lang="en-US" altLang="ko-K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Entity 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8859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en-US" altLang="ko-KR" dirty="0"/>
              <a:t>Entity Framework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객체와 데이터 구조간의 간격을 </a:t>
            </a:r>
            <a:r>
              <a:rPr lang="ko-KR" altLang="en-US" dirty="0" err="1"/>
              <a:t>메꾸기</a:t>
            </a:r>
            <a:r>
              <a:rPr lang="ko-KR" altLang="en-US" dirty="0"/>
              <a:t> 위해 마이크로소프트에서 </a:t>
            </a:r>
            <a:r>
              <a:rPr lang="en-US" altLang="ko-KR" dirty="0"/>
              <a:t>2008</a:t>
            </a:r>
            <a:r>
              <a:rPr lang="ko-KR" altLang="en-US" dirty="0"/>
              <a:t>년도에 처음 등장한 데이터 작업을 위한 프레임워크</a:t>
            </a:r>
            <a:r>
              <a:rPr lang="en-US" altLang="ko-KR" dirty="0"/>
              <a:t>(Data Access Framework)</a:t>
            </a:r>
          </a:p>
          <a:p>
            <a:r>
              <a:rPr lang="ko-KR" altLang="en-US" dirty="0"/>
              <a:t>단순한 </a:t>
            </a:r>
            <a:r>
              <a:rPr lang="en-US" altLang="ko-KR" dirty="0"/>
              <a:t>1:1 </a:t>
            </a:r>
            <a:r>
              <a:rPr lang="ko-KR" altLang="en-US" dirty="0" err="1"/>
              <a:t>매핑을</a:t>
            </a:r>
            <a:r>
              <a:rPr lang="ko-KR" altLang="en-US" dirty="0"/>
              <a:t> 넘어서 수정이 가능한 강한 타입을 제공하는</a:t>
            </a:r>
            <a:r>
              <a:rPr lang="en-US" altLang="ko-KR" dirty="0"/>
              <a:t> (Strongly-typed)</a:t>
            </a:r>
            <a:r>
              <a:rPr lang="ko-KR" altLang="en-US" dirty="0"/>
              <a:t> </a:t>
            </a:r>
            <a:r>
              <a:rPr lang="en-US" altLang="ko-KR" dirty="0"/>
              <a:t>Entity Object</a:t>
            </a:r>
            <a:r>
              <a:rPr lang="ko-KR" altLang="en-US" dirty="0"/>
              <a:t>를 생성</a:t>
            </a:r>
            <a:endParaRPr lang="en-US" altLang="ko-KR" dirty="0"/>
          </a:p>
          <a:p>
            <a:r>
              <a:rPr lang="ko-KR" altLang="en-US" dirty="0" err="1"/>
              <a:t>매핑코드를</a:t>
            </a:r>
            <a:r>
              <a:rPr lang="ko-KR" altLang="en-US" dirty="0"/>
              <a:t> 자동으로 생성</a:t>
            </a:r>
            <a:endParaRPr lang="en-US" altLang="ko-KR" dirty="0"/>
          </a:p>
          <a:p>
            <a:r>
              <a:rPr lang="en-US" altLang="ko-KR" dirty="0"/>
              <a:t>LINQ </a:t>
            </a:r>
            <a:r>
              <a:rPr lang="ko-KR" altLang="en-US" dirty="0"/>
              <a:t>쿼리를 데이터베이스에 대한 </a:t>
            </a:r>
            <a:r>
              <a:rPr lang="ko-KR" altLang="en-US" dirty="0" err="1"/>
              <a:t>쿼리문으로</a:t>
            </a:r>
            <a:r>
              <a:rPr lang="ko-KR" altLang="en-US" dirty="0"/>
              <a:t> 변역</a:t>
            </a:r>
            <a:endParaRPr lang="en-US" altLang="ko-KR" dirty="0"/>
          </a:p>
          <a:p>
            <a:r>
              <a:rPr lang="ko-KR" altLang="en-US" dirty="0"/>
              <a:t>객체에 대한 변경작업을 기록한 후 자동으로 </a:t>
            </a:r>
            <a:r>
              <a:rPr lang="en-US" altLang="ko-KR" dirty="0"/>
              <a:t>Insert, Update</a:t>
            </a:r>
            <a:r>
              <a:rPr lang="ko-KR" altLang="en-US" dirty="0"/>
              <a:t>문을 생성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Entity Framework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1050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ko-KR" altLang="en-US" dirty="0"/>
              <a:t>내부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624" y="1124744"/>
            <a:ext cx="8229600" cy="5040560"/>
          </a:xfrm>
        </p:spPr>
        <p:txBody>
          <a:bodyPr>
            <a:normAutofit/>
          </a:bodyPr>
          <a:lstStyle/>
          <a:p>
            <a:pPr lvl="1"/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Entity Framework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1149424" y="4267200"/>
            <a:ext cx="7239000" cy="2428875"/>
            <a:chOff x="511629" y="4312920"/>
            <a:chExt cx="8179933" cy="2326028"/>
          </a:xfrm>
        </p:grpSpPr>
        <p:sp>
          <p:nvSpPr>
            <p:cNvPr id="8" name="Can 4"/>
            <p:cNvSpPr/>
            <p:nvPr/>
          </p:nvSpPr>
          <p:spPr>
            <a:xfrm>
              <a:off x="7516897" y="5270696"/>
              <a:ext cx="1002456" cy="982604"/>
            </a:xfrm>
            <a:prstGeom prst="can">
              <a:avLst/>
            </a:prstGeom>
            <a:solidFill>
              <a:srgbClr val="7030A0"/>
            </a:solidFill>
            <a:ln w="19050"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GB" sz="2000" b="1" dirty="0">
                  <a:solidFill>
                    <a:schemeClr val="bg1"/>
                  </a:solidFill>
                  <a:latin typeface="+mn-ea"/>
                </a:rPr>
                <a:t>Store</a:t>
              </a:r>
            </a:p>
          </p:txBody>
        </p:sp>
        <p:sp>
          <p:nvSpPr>
            <p:cNvPr id="9" name="Rounded Rectangle 5"/>
            <p:cNvSpPr/>
            <p:nvPr/>
          </p:nvSpPr>
          <p:spPr>
            <a:xfrm>
              <a:off x="815381" y="4820896"/>
              <a:ext cx="4929222" cy="1685742"/>
            </a:xfrm>
            <a:prstGeom prst="roundRect">
              <a:avLst/>
            </a:prstGeom>
            <a:solidFill>
              <a:srgbClr val="FFC000"/>
            </a:solidFill>
            <a:ln w="19050"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latinLnBrk="0"/>
              <a:r>
                <a:rPr lang="en-GB" sz="1600" dirty="0">
                  <a:solidFill>
                    <a:schemeClr val="tx1"/>
                  </a:solidFill>
                </a:rPr>
                <a:t>ADO.NET Data Provider</a:t>
              </a:r>
            </a:p>
            <a:p>
              <a:pPr latinLnBrk="0"/>
              <a:r>
                <a:rPr lang="en-GB" sz="1600" dirty="0">
                  <a:solidFill>
                    <a:schemeClr val="tx1"/>
                  </a:solidFill>
                </a:rPr>
                <a:t>(</a:t>
              </a:r>
              <a:r>
                <a:rPr lang="en-GB" sz="1600" dirty="0" err="1">
                  <a:solidFill>
                    <a:schemeClr val="tx1"/>
                  </a:solidFill>
                </a:rPr>
                <a:t>SqlClient</a:t>
              </a:r>
              <a:r>
                <a:rPr lang="en-GB" sz="1600" dirty="0">
                  <a:solidFill>
                    <a:schemeClr val="tx1"/>
                  </a:solidFill>
                </a:rPr>
                <a:t>, </a:t>
              </a:r>
              <a:r>
                <a:rPr lang="en-GB" sz="1600" dirty="0" err="1">
                  <a:solidFill>
                    <a:schemeClr val="tx1"/>
                  </a:solidFill>
                </a:rPr>
                <a:t>OracleClient</a:t>
              </a:r>
              <a:r>
                <a:rPr lang="en-GB" sz="16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Rounded Rectangle 6"/>
            <p:cNvSpPr/>
            <p:nvPr/>
          </p:nvSpPr>
          <p:spPr>
            <a:xfrm>
              <a:off x="511629" y="4312920"/>
              <a:ext cx="8179933" cy="232602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GB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Left-Right Arrow 7"/>
            <p:cNvSpPr/>
            <p:nvPr/>
          </p:nvSpPr>
          <p:spPr>
            <a:xfrm>
              <a:off x="5799794" y="5525192"/>
              <a:ext cx="1600200" cy="640080"/>
            </a:xfrm>
            <a:prstGeom prst="leftRightArrow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GB">
                <a:latin typeface="+mn-ea"/>
              </a:endParaRPr>
            </a:p>
          </p:txBody>
        </p:sp>
        <p:sp>
          <p:nvSpPr>
            <p:cNvPr id="12" name="Rounded Rectangle 8"/>
            <p:cNvSpPr/>
            <p:nvPr/>
          </p:nvSpPr>
          <p:spPr>
            <a:xfrm>
              <a:off x="3369114" y="5905472"/>
              <a:ext cx="1842306" cy="3699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GB" sz="1800" dirty="0">
                  <a:latin typeface="+mn-ea"/>
                </a:rPr>
                <a:t>Command</a:t>
              </a:r>
            </a:p>
          </p:txBody>
        </p:sp>
        <p:sp>
          <p:nvSpPr>
            <p:cNvPr id="13" name="Rounded Rectangle 9"/>
            <p:cNvSpPr/>
            <p:nvPr/>
          </p:nvSpPr>
          <p:spPr>
            <a:xfrm>
              <a:off x="3386331" y="5480495"/>
              <a:ext cx="1842306" cy="35882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GB" sz="1800" dirty="0">
                  <a:latin typeface="+mn-ea"/>
                </a:rPr>
                <a:t>Connection</a:t>
              </a:r>
            </a:p>
          </p:txBody>
        </p:sp>
        <p:sp>
          <p:nvSpPr>
            <p:cNvPr id="14" name="Rounded Rectangle 10"/>
            <p:cNvSpPr/>
            <p:nvPr/>
          </p:nvSpPr>
          <p:spPr>
            <a:xfrm>
              <a:off x="1372675" y="5508539"/>
              <a:ext cx="1842306" cy="35882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GB" sz="1800" dirty="0">
                  <a:solidFill>
                    <a:schemeClr val="bg1"/>
                  </a:solidFill>
                  <a:latin typeface="+mn-ea"/>
                </a:rPr>
                <a:t>Reader</a:t>
              </a:r>
            </a:p>
          </p:txBody>
        </p:sp>
        <p:sp>
          <p:nvSpPr>
            <p:cNvPr id="15" name="Rounded Rectangle 11"/>
            <p:cNvSpPr/>
            <p:nvPr/>
          </p:nvSpPr>
          <p:spPr>
            <a:xfrm>
              <a:off x="1372675" y="5932499"/>
              <a:ext cx="1842306" cy="3699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9050"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en-GB" sz="1800" dirty="0">
                  <a:latin typeface="+mn-ea"/>
                </a:rPr>
                <a:t>Adapter</a:t>
              </a:r>
            </a:p>
          </p:txBody>
        </p:sp>
      </p:grpSp>
      <p:grpSp>
        <p:nvGrpSpPr>
          <p:cNvPr id="16" name="Group 26"/>
          <p:cNvGrpSpPr/>
          <p:nvPr/>
        </p:nvGrpSpPr>
        <p:grpSpPr>
          <a:xfrm>
            <a:off x="1149424" y="1219200"/>
            <a:ext cx="7160802" cy="2552700"/>
            <a:chOff x="500063" y="1104900"/>
            <a:chExt cx="8180387" cy="2681288"/>
          </a:xfrm>
        </p:grpSpPr>
        <p:sp>
          <p:nvSpPr>
            <p:cNvPr id="17" name="Rectangle 45"/>
            <p:cNvSpPr>
              <a:spLocks noChangeArrowheads="1"/>
            </p:cNvSpPr>
            <p:nvPr/>
          </p:nvSpPr>
          <p:spPr bwMode="auto">
            <a:xfrm>
              <a:off x="1338686" y="1285875"/>
              <a:ext cx="2496354" cy="387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2C99FC"/>
                  </a:solidFill>
                  <a:latin typeface="+mn-ea"/>
                </a:rPr>
                <a:t>Entity</a:t>
              </a:r>
              <a:r>
                <a:rPr lang="en-GB" dirty="0">
                  <a:solidFill>
                    <a:srgbClr val="260FB1"/>
                  </a:solidFill>
                  <a:latin typeface="+mn-ea"/>
                </a:rPr>
                <a:t> </a:t>
              </a:r>
              <a:r>
                <a:rPr lang="en-GB" b="1" dirty="0">
                  <a:solidFill>
                    <a:srgbClr val="2C99FC"/>
                  </a:solidFill>
                  <a:latin typeface="+mn-ea"/>
                </a:rPr>
                <a:t>Framework</a:t>
              </a:r>
              <a:r>
                <a:rPr lang="en-GB" dirty="0">
                  <a:solidFill>
                    <a:srgbClr val="260FB1"/>
                  </a:solidFill>
                  <a:latin typeface="+mn-ea"/>
                </a:rPr>
                <a:t> </a:t>
              </a:r>
              <a:endParaRPr lang="en-US" dirty="0">
                <a:solidFill>
                  <a:srgbClr val="260FB1"/>
                </a:solidFill>
                <a:latin typeface="+mn-ea"/>
              </a:endParaRPr>
            </a:p>
          </p:txBody>
        </p:sp>
        <p:grpSp>
          <p:nvGrpSpPr>
            <p:cNvPr id="18" name="Group 31"/>
            <p:cNvGrpSpPr/>
            <p:nvPr/>
          </p:nvGrpSpPr>
          <p:grpSpPr>
            <a:xfrm>
              <a:off x="500063" y="1104900"/>
              <a:ext cx="8180387" cy="2681288"/>
              <a:chOff x="500063" y="1104900"/>
              <a:chExt cx="8180387" cy="2681288"/>
            </a:xfrm>
          </p:grpSpPr>
          <p:grpSp>
            <p:nvGrpSpPr>
              <p:cNvPr id="19" name="Group 30"/>
              <p:cNvGrpSpPr/>
              <p:nvPr/>
            </p:nvGrpSpPr>
            <p:grpSpPr>
              <a:xfrm>
                <a:off x="500063" y="1104900"/>
                <a:ext cx="8180387" cy="2681288"/>
                <a:chOff x="500063" y="1104900"/>
                <a:chExt cx="8180387" cy="2681288"/>
              </a:xfrm>
            </p:grpSpPr>
            <p:grpSp>
              <p:nvGrpSpPr>
                <p:cNvPr id="21" name="Group 85"/>
                <p:cNvGrpSpPr>
                  <a:grpSpLocks/>
                </p:cNvGrpSpPr>
                <p:nvPr/>
              </p:nvGrpSpPr>
              <p:grpSpPr bwMode="auto">
                <a:xfrm>
                  <a:off x="500063" y="1104900"/>
                  <a:ext cx="8180387" cy="2681288"/>
                  <a:chOff x="9144000" y="1410053"/>
                  <a:chExt cx="8179933" cy="2324100"/>
                </a:xfrm>
              </p:grpSpPr>
              <p:sp>
                <p:nvSpPr>
                  <p:cNvPr id="25" name="Rounded Rectangle 35"/>
                  <p:cNvSpPr/>
                  <p:nvPr/>
                </p:nvSpPr>
                <p:spPr>
                  <a:xfrm>
                    <a:off x="9144000" y="1410053"/>
                    <a:ext cx="8179933" cy="2324100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>
                      <a:defRPr/>
                    </a:pPr>
                    <a:endParaRPr lang="en-GB" dirty="0">
                      <a:latin typeface="+mn-ea"/>
                    </a:endParaRPr>
                  </a:p>
                </p:txBody>
              </p:sp>
              <p:sp>
                <p:nvSpPr>
                  <p:cNvPr id="26" name="Rounded Rectangle 36"/>
                  <p:cNvSpPr/>
                  <p:nvPr/>
                </p:nvSpPr>
                <p:spPr>
                  <a:xfrm>
                    <a:off x="9429752" y="1938434"/>
                    <a:ext cx="7500990" cy="1671876"/>
                  </a:xfrm>
                  <a:prstGeom prst="roundRect">
                    <a:avLst/>
                  </a:prstGeom>
                  <a:solidFill>
                    <a:srgbClr val="92D050"/>
                  </a:soli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>
                      <a:defRPr/>
                    </a:pPr>
                    <a:endParaRPr lang="en-GB" sz="2000" i="1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7" name="Rounded Rectangle 37"/>
                  <p:cNvSpPr/>
                  <p:nvPr/>
                </p:nvSpPr>
                <p:spPr>
                  <a:xfrm>
                    <a:off x="9929817" y="3107196"/>
                    <a:ext cx="5055031" cy="379272"/>
                  </a:xfrm>
                  <a:prstGeom prst="roundRect">
                    <a:avLst/>
                  </a:prstGeom>
                  <a:solidFill>
                    <a:srgbClr val="92D050"/>
                  </a:soli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r>
                      <a:rPr lang="en-GB" sz="1800" dirty="0">
                        <a:solidFill>
                          <a:schemeClr val="tx1"/>
                        </a:solidFill>
                        <a:latin typeface="+mn-ea"/>
                      </a:rPr>
                      <a:t>Conceptual Data Model</a:t>
                    </a:r>
                  </a:p>
                </p:txBody>
              </p:sp>
            </p:grpSp>
            <p:grpSp>
              <p:nvGrpSpPr>
                <p:cNvPr id="22" name="Group 29"/>
                <p:cNvGrpSpPr/>
                <p:nvPr/>
              </p:nvGrpSpPr>
              <p:grpSpPr>
                <a:xfrm>
                  <a:off x="1285851" y="1844396"/>
                  <a:ext cx="4999947" cy="1093472"/>
                  <a:chOff x="1285851" y="1844396"/>
                  <a:chExt cx="4999947" cy="1093472"/>
                </a:xfrm>
              </p:grpSpPr>
              <p:sp>
                <p:nvSpPr>
                  <p:cNvPr id="23" name="Rounded Rectangle 33"/>
                  <p:cNvSpPr/>
                  <p:nvPr/>
                </p:nvSpPr>
                <p:spPr>
                  <a:xfrm>
                    <a:off x="1307707" y="2500306"/>
                    <a:ext cx="4975667" cy="437562"/>
                  </a:xfrm>
                  <a:prstGeom prst="roundRect">
                    <a:avLst/>
                  </a:prstGeom>
                  <a:solidFill>
                    <a:srgbClr val="92D050"/>
                  </a:soli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r>
                      <a:rPr lang="en-GB" sz="1800" dirty="0">
                        <a:solidFill>
                          <a:schemeClr val="tx1"/>
                        </a:solidFill>
                        <a:latin typeface="+mn-ea"/>
                      </a:rPr>
                      <a:t>ADO.NET Entity Provider (entity client)</a:t>
                    </a:r>
                  </a:p>
                </p:txBody>
              </p:sp>
              <p:sp>
                <p:nvSpPr>
                  <p:cNvPr id="24" name="Rounded Rectangle 34"/>
                  <p:cNvSpPr/>
                  <p:nvPr/>
                </p:nvSpPr>
                <p:spPr>
                  <a:xfrm>
                    <a:off x="1285851" y="1844396"/>
                    <a:ext cx="4999947" cy="541119"/>
                  </a:xfrm>
                  <a:prstGeom prst="roundRect">
                    <a:avLst/>
                  </a:prstGeom>
                  <a:solidFill>
                    <a:srgbClr val="92D050"/>
                  </a:solidFill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r>
                      <a:rPr lang="en-GB" sz="1800" dirty="0">
                        <a:solidFill>
                          <a:schemeClr val="tx1"/>
                        </a:solidFill>
                        <a:latin typeface="+mn-ea"/>
                      </a:rPr>
                      <a:t>LINQ to Entities, Entity SQL, </a:t>
                    </a:r>
                    <a:br>
                      <a:rPr lang="en-GB" sz="1800" dirty="0">
                        <a:solidFill>
                          <a:schemeClr val="tx1"/>
                        </a:solidFill>
                        <a:latin typeface="+mn-ea"/>
                      </a:rPr>
                    </a:br>
                    <a:r>
                      <a:rPr lang="en-GB" sz="1800" dirty="0">
                        <a:solidFill>
                          <a:schemeClr val="tx1"/>
                        </a:solidFill>
                        <a:latin typeface="+mn-ea"/>
                      </a:rPr>
                      <a:t>Query builder method</a:t>
                    </a:r>
                  </a:p>
                </p:txBody>
              </p:sp>
            </p:grpSp>
          </p:grpSp>
          <p:sp>
            <p:nvSpPr>
              <p:cNvPr id="20" name="Rectangle 46"/>
              <p:cNvSpPr>
                <a:spLocks noChangeArrowheads="1"/>
              </p:cNvSpPr>
              <p:nvPr/>
            </p:nvSpPr>
            <p:spPr bwMode="auto">
              <a:xfrm>
                <a:off x="6447895" y="2433607"/>
                <a:ext cx="2058499" cy="614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solidFill>
                      <a:schemeClr val="tx1"/>
                    </a:solidFill>
                    <a:latin typeface="+mn-ea"/>
                  </a:rPr>
                  <a:t>Programming</a:t>
                </a:r>
              </a:p>
              <a:p>
                <a:r>
                  <a:rPr lang="en-GB" sz="1600" dirty="0">
                    <a:solidFill>
                      <a:schemeClr val="tx1"/>
                    </a:solidFill>
                    <a:latin typeface="+mn-ea"/>
                  </a:rPr>
                  <a:t> Model</a:t>
                </a:r>
              </a:p>
            </p:txBody>
          </p:sp>
        </p:grpSp>
      </p:grpSp>
      <p:sp>
        <p:nvSpPr>
          <p:cNvPr id="28" name="Left-Right Arrow 38"/>
          <p:cNvSpPr/>
          <p:nvPr/>
        </p:nvSpPr>
        <p:spPr>
          <a:xfrm rot="16140000">
            <a:off x="620604" y="3561738"/>
            <a:ext cx="1557939" cy="73152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latin typeface="+mn-ea"/>
              </a:rPr>
              <a:t>Mapping</a:t>
            </a:r>
          </a:p>
        </p:txBody>
      </p:sp>
      <p:sp>
        <p:nvSpPr>
          <p:cNvPr id="29" name="Rectangle 45"/>
          <p:cNvSpPr>
            <a:spLocks noChangeArrowheads="1"/>
          </p:cNvSpPr>
          <p:nvPr/>
        </p:nvSpPr>
        <p:spPr bwMode="auto">
          <a:xfrm>
            <a:off x="1911424" y="4343400"/>
            <a:ext cx="4921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C99FC"/>
                </a:solidFill>
                <a:latin typeface="+mn-ea"/>
              </a:rPr>
              <a:t>전통적인 </a:t>
            </a:r>
            <a:r>
              <a:rPr lang="en-GB" b="1" dirty="0">
                <a:solidFill>
                  <a:srgbClr val="2C99FC"/>
                </a:solidFill>
                <a:latin typeface="+mn-ea"/>
              </a:rPr>
              <a:t>ADO.NET </a:t>
            </a:r>
            <a:r>
              <a:rPr lang="ko-KR" altLang="en-US" b="1" dirty="0">
                <a:solidFill>
                  <a:srgbClr val="2C99FC"/>
                </a:solidFill>
                <a:latin typeface="+mn-ea"/>
              </a:rPr>
              <a:t>이 여전히 이용되고 있음</a:t>
            </a:r>
            <a:r>
              <a:rPr lang="en-US" altLang="ko-KR" b="1" dirty="0">
                <a:solidFill>
                  <a:srgbClr val="2C99FC"/>
                </a:solidFill>
                <a:latin typeface="+mn-ea"/>
              </a:rPr>
              <a:t>!</a:t>
            </a:r>
            <a:endParaRPr lang="en-US" dirty="0">
              <a:solidFill>
                <a:srgbClr val="260FB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275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en-US" altLang="ko-KR" dirty="0"/>
              <a:t>Entity Data Model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Entity Framework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업무에서 사용하는 데이터의 구조를 표현하고 하위에 </a:t>
            </a:r>
            <a:br>
              <a:rPr lang="en-US" altLang="ko-KR" dirty="0"/>
            </a:br>
            <a:r>
              <a:rPr lang="ko-KR" altLang="en-US" dirty="0"/>
              <a:t>존재하는 데이터 스토어</a:t>
            </a:r>
            <a:r>
              <a:rPr lang="en-US" altLang="ko-KR" dirty="0"/>
              <a:t>(Data Store)</a:t>
            </a:r>
            <a:r>
              <a:rPr lang="ko-KR" altLang="en-US" dirty="0"/>
              <a:t>와의 </a:t>
            </a:r>
            <a:r>
              <a:rPr lang="ko-KR" altLang="en-US" dirty="0" err="1"/>
              <a:t>매핑</a:t>
            </a:r>
            <a:r>
              <a:rPr lang="en-US" altLang="ko-KR" dirty="0"/>
              <a:t>(mapping)</a:t>
            </a:r>
            <a:r>
              <a:rPr lang="ko-KR" altLang="en-US" dirty="0"/>
              <a:t>을 담당하는 객체들의 집합</a:t>
            </a:r>
          </a:p>
        </p:txBody>
      </p:sp>
      <p:grpSp>
        <p:nvGrpSpPr>
          <p:cNvPr id="30" name="Group 3"/>
          <p:cNvGrpSpPr/>
          <p:nvPr/>
        </p:nvGrpSpPr>
        <p:grpSpPr>
          <a:xfrm>
            <a:off x="971916" y="2852936"/>
            <a:ext cx="7620000" cy="3312368"/>
            <a:chOff x="285750" y="2476499"/>
            <a:chExt cx="8643938" cy="3353774"/>
          </a:xfrm>
        </p:grpSpPr>
        <p:grpSp>
          <p:nvGrpSpPr>
            <p:cNvPr id="31" name="Group 44"/>
            <p:cNvGrpSpPr/>
            <p:nvPr/>
          </p:nvGrpSpPr>
          <p:grpSpPr>
            <a:xfrm>
              <a:off x="285750" y="2476499"/>
              <a:ext cx="8643938" cy="3353774"/>
              <a:chOff x="285750" y="2128837"/>
              <a:chExt cx="8643938" cy="3353774"/>
            </a:xfrm>
          </p:grpSpPr>
          <p:sp>
            <p:nvSpPr>
              <p:cNvPr id="64" name="Flowchart: Magnetic Disk 72"/>
              <p:cNvSpPr>
                <a:spLocks noChangeArrowheads="1"/>
              </p:cNvSpPr>
              <p:nvPr/>
            </p:nvSpPr>
            <p:spPr bwMode="auto">
              <a:xfrm>
                <a:off x="285750" y="4530725"/>
                <a:ext cx="1143000" cy="951886"/>
              </a:xfrm>
              <a:prstGeom prst="flowChartMagneticDisk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Database</a:t>
                </a:r>
              </a:p>
            </p:txBody>
          </p:sp>
          <p:sp>
            <p:nvSpPr>
              <p:cNvPr id="33" name="Rounded Rectangle 11"/>
              <p:cNvSpPr>
                <a:spLocks noChangeArrowheads="1"/>
              </p:cNvSpPr>
              <p:nvPr/>
            </p:nvSpPr>
            <p:spPr bwMode="auto">
              <a:xfrm>
                <a:off x="500063" y="2128837"/>
                <a:ext cx="7929562" cy="2214563"/>
              </a:xfrm>
              <a:prstGeom prst="roundRect">
                <a:avLst>
                  <a:gd name="adj" fmla="val 16667"/>
                </a:avLst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Rounded Rectangle 13"/>
              <p:cNvSpPr>
                <a:spLocks noChangeArrowheads="1"/>
              </p:cNvSpPr>
              <p:nvPr/>
            </p:nvSpPr>
            <p:spPr bwMode="auto">
              <a:xfrm>
                <a:off x="785813" y="2643188"/>
                <a:ext cx="1928812" cy="1357312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Database</a:t>
                </a:r>
              </a:p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Schema</a:t>
                </a:r>
              </a:p>
            </p:txBody>
          </p:sp>
          <p:sp>
            <p:nvSpPr>
              <p:cNvPr id="35" name="Rounded Rectangle 14"/>
              <p:cNvSpPr>
                <a:spLocks noChangeArrowheads="1"/>
              </p:cNvSpPr>
              <p:nvPr/>
            </p:nvSpPr>
            <p:spPr bwMode="auto">
              <a:xfrm>
                <a:off x="3357563" y="2643188"/>
                <a:ext cx="1928812" cy="1357312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 sz="1800" i="1">
                  <a:solidFill>
                    <a:srgbClr val="260FB1"/>
                  </a:solidFill>
                </a:endParaRPr>
              </a:p>
            </p:txBody>
          </p:sp>
          <p:sp>
            <p:nvSpPr>
              <p:cNvPr id="36" name="Rounded Rectangle 15"/>
              <p:cNvSpPr>
                <a:spLocks noChangeArrowheads="1"/>
              </p:cNvSpPr>
              <p:nvPr/>
            </p:nvSpPr>
            <p:spPr bwMode="auto">
              <a:xfrm>
                <a:off x="6072188" y="2643188"/>
                <a:ext cx="1928812" cy="1357312"/>
              </a:xfrm>
              <a:prstGeom prst="roundRect">
                <a:avLst>
                  <a:gd name="adj" fmla="val 16667"/>
                </a:avLst>
              </a:prstGeom>
              <a:solidFill>
                <a:srgbClr val="FFFF00"/>
              </a:solidFill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Entity</a:t>
                </a:r>
              </a:p>
              <a:p>
                <a:pPr algn="ctr"/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Objects</a:t>
                </a:r>
              </a:p>
            </p:txBody>
          </p:sp>
          <p:sp>
            <p:nvSpPr>
              <p:cNvPr id="37" name="Flowchart: Terminator 19"/>
              <p:cNvSpPr>
                <a:spLocks noChangeArrowheads="1"/>
              </p:cNvSpPr>
              <p:nvPr/>
            </p:nvSpPr>
            <p:spPr bwMode="auto">
              <a:xfrm>
                <a:off x="3429000" y="3286125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lowchart: Terminator 23"/>
              <p:cNvSpPr>
                <a:spLocks noChangeArrowheads="1"/>
              </p:cNvSpPr>
              <p:nvPr/>
            </p:nvSpPr>
            <p:spPr bwMode="auto">
              <a:xfrm>
                <a:off x="3429000" y="3429000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Flowchart: Terminator 24"/>
              <p:cNvSpPr>
                <a:spLocks noChangeArrowheads="1"/>
              </p:cNvSpPr>
              <p:nvPr/>
            </p:nvSpPr>
            <p:spPr bwMode="auto">
              <a:xfrm>
                <a:off x="3429000" y="3571875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Flowchart: Terminator 25"/>
              <p:cNvSpPr>
                <a:spLocks noChangeArrowheads="1"/>
              </p:cNvSpPr>
              <p:nvPr/>
            </p:nvSpPr>
            <p:spPr bwMode="auto">
              <a:xfrm>
                <a:off x="3429000" y="3714750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lowchart: Terminator 26"/>
              <p:cNvSpPr>
                <a:spLocks noChangeArrowheads="1"/>
              </p:cNvSpPr>
              <p:nvPr/>
            </p:nvSpPr>
            <p:spPr bwMode="auto">
              <a:xfrm>
                <a:off x="3429000" y="3143250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lowchart: Terminator 27"/>
              <p:cNvSpPr>
                <a:spLocks noChangeArrowheads="1"/>
              </p:cNvSpPr>
              <p:nvPr/>
            </p:nvSpPr>
            <p:spPr bwMode="auto">
              <a:xfrm>
                <a:off x="3429000" y="3000375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lowchart: Terminator 28"/>
              <p:cNvSpPr>
                <a:spLocks noChangeArrowheads="1"/>
              </p:cNvSpPr>
              <p:nvPr/>
            </p:nvSpPr>
            <p:spPr bwMode="auto">
              <a:xfrm>
                <a:off x="3429000" y="2857500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lowchart: Terminator 36"/>
              <p:cNvSpPr>
                <a:spLocks noChangeArrowheads="1"/>
              </p:cNvSpPr>
              <p:nvPr/>
            </p:nvSpPr>
            <p:spPr bwMode="auto">
              <a:xfrm>
                <a:off x="4857750" y="3286125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lowchart: Terminator 37"/>
              <p:cNvSpPr>
                <a:spLocks noChangeArrowheads="1"/>
              </p:cNvSpPr>
              <p:nvPr/>
            </p:nvSpPr>
            <p:spPr bwMode="auto">
              <a:xfrm>
                <a:off x="4857750" y="3429000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lowchart: Terminator 38"/>
              <p:cNvSpPr>
                <a:spLocks noChangeArrowheads="1"/>
              </p:cNvSpPr>
              <p:nvPr/>
            </p:nvSpPr>
            <p:spPr bwMode="auto">
              <a:xfrm>
                <a:off x="4857750" y="3571875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lowchart: Terminator 39"/>
              <p:cNvSpPr>
                <a:spLocks noChangeArrowheads="1"/>
              </p:cNvSpPr>
              <p:nvPr/>
            </p:nvSpPr>
            <p:spPr bwMode="auto">
              <a:xfrm>
                <a:off x="4857750" y="3714750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lowchart: Terminator 40"/>
              <p:cNvSpPr>
                <a:spLocks noChangeArrowheads="1"/>
              </p:cNvSpPr>
              <p:nvPr/>
            </p:nvSpPr>
            <p:spPr bwMode="auto">
              <a:xfrm>
                <a:off x="4857750" y="3143250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lowchart: Terminator 41"/>
              <p:cNvSpPr>
                <a:spLocks noChangeArrowheads="1"/>
              </p:cNvSpPr>
              <p:nvPr/>
            </p:nvSpPr>
            <p:spPr bwMode="auto">
              <a:xfrm>
                <a:off x="4857750" y="3000375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lowchart: Terminator 42"/>
              <p:cNvSpPr>
                <a:spLocks noChangeArrowheads="1"/>
              </p:cNvSpPr>
              <p:nvPr/>
            </p:nvSpPr>
            <p:spPr bwMode="auto">
              <a:xfrm>
                <a:off x="4857750" y="2857500"/>
                <a:ext cx="357188" cy="142875"/>
              </a:xfrm>
              <a:prstGeom prst="flowChartTerminator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51" name="Straight Arrow Connector 44"/>
              <p:cNvCxnSpPr>
                <a:cxnSpLocks noChangeShapeType="1"/>
                <a:endCxn id="47" idx="1"/>
              </p:cNvCxnSpPr>
              <p:nvPr/>
            </p:nvCxnSpPr>
            <p:spPr bwMode="auto">
              <a:xfrm>
                <a:off x="3786188" y="3786188"/>
                <a:ext cx="1071562" cy="1587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52" name="Straight Arrow Connector 46"/>
              <p:cNvCxnSpPr>
                <a:cxnSpLocks noChangeShapeType="1"/>
                <a:endCxn id="44" idx="1"/>
              </p:cNvCxnSpPr>
              <p:nvPr/>
            </p:nvCxnSpPr>
            <p:spPr bwMode="auto">
              <a:xfrm>
                <a:off x="3786188" y="2928938"/>
                <a:ext cx="1071562" cy="428625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53" name="Straight Arrow Connector 47"/>
              <p:cNvCxnSpPr>
                <a:cxnSpLocks noChangeShapeType="1"/>
              </p:cNvCxnSpPr>
              <p:nvPr/>
            </p:nvCxnSpPr>
            <p:spPr bwMode="auto">
              <a:xfrm rot="5400000">
                <a:off x="627642" y="4214807"/>
                <a:ext cx="642938" cy="142875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48"/>
              <p:cNvCxnSpPr>
                <a:cxnSpLocks noChangeShapeType="1"/>
                <a:stCxn id="41" idx="3"/>
              </p:cNvCxnSpPr>
              <p:nvPr/>
            </p:nvCxnSpPr>
            <p:spPr bwMode="auto">
              <a:xfrm flipV="1">
                <a:off x="3786188" y="3000375"/>
                <a:ext cx="1071562" cy="214313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55" name="Straight Arrow Connector 51"/>
              <p:cNvCxnSpPr>
                <a:cxnSpLocks noChangeShapeType="1"/>
                <a:endCxn id="45" idx="1"/>
              </p:cNvCxnSpPr>
              <p:nvPr/>
            </p:nvCxnSpPr>
            <p:spPr bwMode="auto">
              <a:xfrm>
                <a:off x="3714750" y="3357563"/>
                <a:ext cx="1143000" cy="142875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56" name="Straight Arrow Connector 52"/>
              <p:cNvCxnSpPr>
                <a:cxnSpLocks noChangeShapeType="1"/>
              </p:cNvCxnSpPr>
              <p:nvPr/>
            </p:nvCxnSpPr>
            <p:spPr bwMode="auto">
              <a:xfrm flipV="1">
                <a:off x="3786188" y="2928938"/>
                <a:ext cx="1000125" cy="214312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57" name="Straight Arrow Connector 53"/>
              <p:cNvCxnSpPr>
                <a:cxnSpLocks noChangeShapeType="1"/>
              </p:cNvCxnSpPr>
              <p:nvPr/>
            </p:nvCxnSpPr>
            <p:spPr bwMode="auto">
              <a:xfrm>
                <a:off x="3786188" y="3643313"/>
                <a:ext cx="1071562" cy="142875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58" name="Straight Arrow Connector 54"/>
              <p:cNvCxnSpPr>
                <a:cxnSpLocks noChangeShapeType="1"/>
                <a:endCxn id="47" idx="1"/>
              </p:cNvCxnSpPr>
              <p:nvPr/>
            </p:nvCxnSpPr>
            <p:spPr bwMode="auto">
              <a:xfrm>
                <a:off x="3786188" y="3500438"/>
                <a:ext cx="1071562" cy="285750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59" name="Rectangle 66"/>
              <p:cNvSpPr>
                <a:spLocks noChangeArrowheads="1"/>
              </p:cNvSpPr>
              <p:nvPr/>
            </p:nvSpPr>
            <p:spPr bwMode="auto">
              <a:xfrm>
                <a:off x="3786188" y="4000500"/>
                <a:ext cx="92204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Mapping</a:t>
                </a:r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0" name="Rectangle 67"/>
              <p:cNvSpPr>
                <a:spLocks noChangeArrowheads="1"/>
              </p:cNvSpPr>
              <p:nvPr/>
            </p:nvSpPr>
            <p:spPr bwMode="auto">
              <a:xfrm>
                <a:off x="1000125" y="4000500"/>
                <a:ext cx="140461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Storage Model</a:t>
                </a:r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1" name="Rectangle 68"/>
              <p:cNvSpPr>
                <a:spLocks noChangeArrowheads="1"/>
              </p:cNvSpPr>
              <p:nvPr/>
            </p:nvSpPr>
            <p:spPr bwMode="auto">
              <a:xfrm>
                <a:off x="6165850" y="4000500"/>
                <a:ext cx="171303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Conceptual Model</a:t>
                </a:r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62" name="Right Brace 70"/>
              <p:cNvSpPr>
                <a:spLocks/>
              </p:cNvSpPr>
              <p:nvPr/>
            </p:nvSpPr>
            <p:spPr bwMode="auto">
              <a:xfrm>
                <a:off x="5214938" y="2643188"/>
                <a:ext cx="428625" cy="1357312"/>
              </a:xfrm>
              <a:prstGeom prst="rightBrace">
                <a:avLst>
                  <a:gd name="adj1" fmla="val 8327"/>
                  <a:gd name="adj2" fmla="val 50000"/>
                </a:avLst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Left Brace 71"/>
              <p:cNvSpPr>
                <a:spLocks/>
              </p:cNvSpPr>
              <p:nvPr/>
            </p:nvSpPr>
            <p:spPr bwMode="auto">
              <a:xfrm>
                <a:off x="3071813" y="2643188"/>
                <a:ext cx="357187" cy="1357312"/>
              </a:xfrm>
              <a:prstGeom prst="leftBrace">
                <a:avLst>
                  <a:gd name="adj1" fmla="val 8339"/>
                  <a:gd name="adj2" fmla="val 50000"/>
                </a:avLst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Cloud Callout 76"/>
              <p:cNvSpPr>
                <a:spLocks noChangeArrowheads="1"/>
              </p:cNvSpPr>
              <p:nvPr/>
            </p:nvSpPr>
            <p:spPr bwMode="auto">
              <a:xfrm>
                <a:off x="7572375" y="4766765"/>
                <a:ext cx="1357313" cy="642938"/>
              </a:xfrm>
              <a:prstGeom prst="cloudCallout">
                <a:avLst>
                  <a:gd name="adj1" fmla="val -20833"/>
                  <a:gd name="adj2" fmla="val 62500"/>
                </a:avLst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Services</a:t>
                </a:r>
              </a:p>
            </p:txBody>
          </p:sp>
          <p:sp>
            <p:nvSpPr>
              <p:cNvPr id="66" name="Flowchart: Document 77"/>
              <p:cNvSpPr>
                <a:spLocks noChangeArrowheads="1"/>
              </p:cNvSpPr>
              <p:nvPr/>
            </p:nvSpPr>
            <p:spPr bwMode="auto">
              <a:xfrm>
                <a:off x="6643689" y="4838204"/>
                <a:ext cx="714375" cy="500062"/>
              </a:xfrm>
              <a:prstGeom prst="flowChartDocumen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OO</a:t>
                </a:r>
              </a:p>
            </p:txBody>
          </p:sp>
          <p:sp>
            <p:nvSpPr>
              <p:cNvPr id="67" name="Bevel 78"/>
              <p:cNvSpPr>
                <a:spLocks noChangeArrowheads="1"/>
              </p:cNvSpPr>
              <p:nvPr/>
            </p:nvSpPr>
            <p:spPr bwMode="auto">
              <a:xfrm>
                <a:off x="5643563" y="4766765"/>
                <a:ext cx="714375" cy="571500"/>
              </a:xfrm>
              <a:prstGeom prst="bevel">
                <a:avLst>
                  <a:gd name="adj" fmla="val 12500"/>
                </a:avLst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UI</a:t>
                </a:r>
              </a:p>
            </p:txBody>
          </p:sp>
          <p:cxnSp>
            <p:nvCxnSpPr>
              <p:cNvPr id="68" name="Straight Arrow Connector 79"/>
              <p:cNvCxnSpPr>
                <a:cxnSpLocks noChangeShapeType="1"/>
                <a:stCxn id="67" idx="6"/>
              </p:cNvCxnSpPr>
              <p:nvPr/>
            </p:nvCxnSpPr>
            <p:spPr bwMode="auto">
              <a:xfrm flipV="1">
                <a:off x="6000751" y="4357688"/>
                <a:ext cx="642938" cy="409078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80"/>
              <p:cNvCxnSpPr>
                <a:cxnSpLocks noChangeShapeType="1"/>
                <a:endCxn id="66" idx="0"/>
              </p:cNvCxnSpPr>
              <p:nvPr/>
            </p:nvCxnSpPr>
            <p:spPr bwMode="auto">
              <a:xfrm>
                <a:off x="7000875" y="4286250"/>
                <a:ext cx="1" cy="551954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81"/>
              <p:cNvCxnSpPr>
                <a:cxnSpLocks noChangeShapeType="1"/>
                <a:endCxn id="65" idx="3"/>
              </p:cNvCxnSpPr>
              <p:nvPr/>
            </p:nvCxnSpPr>
            <p:spPr bwMode="auto">
              <a:xfrm>
                <a:off x="7358064" y="4357688"/>
                <a:ext cx="892969" cy="445838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12"/>
            <p:cNvSpPr>
              <a:spLocks noChangeArrowheads="1"/>
            </p:cNvSpPr>
            <p:nvPr/>
          </p:nvSpPr>
          <p:spPr bwMode="auto">
            <a:xfrm>
              <a:off x="790812" y="2549407"/>
              <a:ext cx="6784658" cy="373949"/>
            </a:xfrm>
            <a:prstGeom prst="rect">
              <a:avLst/>
            </a:prstGeom>
            <a:noFill/>
            <a:ln w="9525">
              <a:solidFill>
                <a:schemeClr val="tx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rgbClr val="0070C0"/>
                  </a:solidFill>
                  <a:sym typeface="Wingdings" pitchFamily="2" charset="2"/>
                </a:rPr>
                <a:t>*.</a:t>
              </a:r>
              <a:r>
                <a:rPr lang="en-GB" b="1" dirty="0" err="1">
                  <a:solidFill>
                    <a:srgbClr val="0070C0"/>
                  </a:solidFill>
                  <a:sym typeface="Wingdings" pitchFamily="2" charset="2"/>
                </a:rPr>
                <a:t>edmx</a:t>
              </a:r>
              <a:r>
                <a:rPr lang="en-GB" b="1" dirty="0">
                  <a:solidFill>
                    <a:srgbClr val="0070C0"/>
                  </a:solidFill>
                  <a:sym typeface="Wingdings" pitchFamily="2" charset="2"/>
                </a:rPr>
                <a:t> </a:t>
              </a:r>
              <a:r>
                <a:rPr lang="ko-KR" altLang="en-US" b="1" dirty="0">
                  <a:solidFill>
                    <a:srgbClr val="0070C0"/>
                  </a:solidFill>
                  <a:sym typeface="Wingdings" pitchFamily="2" charset="2"/>
                </a:rPr>
                <a:t>파일 내에 저장되는 세가지 </a:t>
              </a:r>
              <a:r>
                <a:rPr lang="en-US" altLang="ko-KR" b="1" dirty="0">
                  <a:solidFill>
                    <a:srgbClr val="0070C0"/>
                  </a:solidFill>
                  <a:sym typeface="Wingdings" pitchFamily="2" charset="2"/>
                </a:rPr>
                <a:t>XML </a:t>
              </a:r>
              <a:r>
                <a:rPr lang="ko-KR" altLang="en-US" b="1" dirty="0">
                  <a:solidFill>
                    <a:srgbClr val="0070C0"/>
                  </a:solidFill>
                  <a:sym typeface="Wingdings" pitchFamily="2" charset="2"/>
                </a:rPr>
                <a:t>설정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7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구성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20" y="2348880"/>
            <a:ext cx="8135851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0560"/>
          </a:xfrm>
        </p:spPr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를 제공하는 </a:t>
            </a:r>
            <a:r>
              <a:rPr lang="en-US" altLang="ko-KR" dirty="0"/>
              <a:t>Headed </a:t>
            </a:r>
            <a:r>
              <a:rPr lang="ko-KR" altLang="en-US" dirty="0"/>
              <a:t>모드와 </a:t>
            </a:r>
            <a:r>
              <a:rPr lang="en-US" altLang="ko-KR" dirty="0"/>
              <a:t>UI</a:t>
            </a:r>
            <a:r>
              <a:rPr lang="ko-KR" altLang="en-US" dirty="0"/>
              <a:t>가 없는 서비스 형태의 </a:t>
            </a:r>
            <a:r>
              <a:rPr lang="en-US" altLang="ko-KR" dirty="0"/>
              <a:t>Headless </a:t>
            </a:r>
            <a:r>
              <a:rPr lang="ko-KR" altLang="en-US" dirty="0"/>
              <a:t>모드를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28173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en-US" altLang="ko-KR" dirty="0"/>
              <a:t>Conceptual Model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Entity Framework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1368573"/>
            <a:ext cx="6346825" cy="508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625978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LINQ to SQL Vs EF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LINQ to SQL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SQL Server </a:t>
            </a:r>
            <a:r>
              <a:rPr lang="ko-KR" altLang="en-US" dirty="0">
                <a:solidFill>
                  <a:srgbClr val="FF0000"/>
                </a:solidFill>
              </a:rPr>
              <a:t>전용</a:t>
            </a:r>
            <a:r>
              <a:rPr lang="ko-KR" altLang="en-US" dirty="0"/>
              <a:t>으로 </a:t>
            </a:r>
            <a:r>
              <a:rPr lang="en-US" altLang="ko-KR" dirty="0"/>
              <a:t>RAD</a:t>
            </a:r>
            <a:r>
              <a:rPr lang="ko-KR" altLang="en-US" dirty="0"/>
              <a:t>를 위한 강한 타입의 </a:t>
            </a:r>
            <a:r>
              <a:rPr lang="en-US" altLang="ko-KR" dirty="0"/>
              <a:t>LINQ</a:t>
            </a:r>
            <a:r>
              <a:rPr lang="ko-KR" altLang="en-US" dirty="0"/>
              <a:t> 기능 제공</a:t>
            </a:r>
            <a:endParaRPr lang="en-US" altLang="ko-KR" dirty="0"/>
          </a:p>
          <a:p>
            <a:pPr lvl="1"/>
            <a:r>
              <a:rPr lang="ko-KR" altLang="en-US" dirty="0"/>
              <a:t>직접적인 형태의 기존 테이블 테이블 대 객체의 </a:t>
            </a:r>
            <a:r>
              <a:rPr lang="ko-KR" altLang="en-US" dirty="0" err="1"/>
              <a:t>매핑만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1"/>
            <a:r>
              <a:rPr lang="ko-KR" altLang="en-US" dirty="0"/>
              <a:t>여러 가지 시나리오에 대해서 대처할 수 있는 방법의 한계</a:t>
            </a:r>
            <a:endParaRPr lang="en-US" altLang="ko-KR" dirty="0"/>
          </a:p>
          <a:p>
            <a:r>
              <a:rPr lang="en-US" altLang="ko-KR" dirty="0"/>
              <a:t>Entity Framework</a:t>
            </a:r>
          </a:p>
          <a:p>
            <a:pPr lvl="1"/>
            <a:r>
              <a:rPr lang="ko-KR" altLang="en-US" dirty="0"/>
              <a:t>큰</a:t>
            </a:r>
            <a:r>
              <a:rPr lang="en-US" altLang="ko-KR" dirty="0"/>
              <a:t> </a:t>
            </a:r>
            <a:r>
              <a:rPr lang="ko-KR" altLang="en-US" dirty="0"/>
              <a:t>규모의 기업 애플리케이션을 위해 디자인 됨</a:t>
            </a:r>
            <a:endParaRPr lang="en-US" altLang="ko-KR" dirty="0"/>
          </a:p>
          <a:p>
            <a:pPr lvl="1"/>
            <a:r>
              <a:rPr lang="ko-KR" altLang="en-US" dirty="0"/>
              <a:t>복잡한 시나리오에 부합하는 복잡한 </a:t>
            </a:r>
            <a:r>
              <a:rPr lang="ko-KR" altLang="en-US" dirty="0" err="1"/>
              <a:t>매핑이</a:t>
            </a:r>
            <a:r>
              <a:rPr lang="ko-KR" altLang="en-US" dirty="0"/>
              <a:t> 가능</a:t>
            </a:r>
            <a:endParaRPr lang="en-US" altLang="ko-KR" dirty="0"/>
          </a:p>
          <a:p>
            <a:pPr lvl="1"/>
            <a:r>
              <a:rPr lang="ko-KR" altLang="en-US" dirty="0"/>
              <a:t>견고한 도구와 디자이너 제공</a:t>
            </a:r>
            <a:endParaRPr lang="en-US" altLang="ko-KR" dirty="0"/>
          </a:p>
          <a:p>
            <a:pPr lvl="1"/>
            <a:r>
              <a:rPr lang="ko-KR" altLang="en-US" dirty="0"/>
              <a:t>상속과 </a:t>
            </a:r>
            <a:r>
              <a:rPr lang="ko-KR" altLang="en-US" dirty="0" err="1"/>
              <a:t>다대다</a:t>
            </a:r>
            <a:r>
              <a:rPr lang="ko-KR" altLang="en-US" dirty="0"/>
              <a:t> 관계를 지원</a:t>
            </a:r>
            <a:endParaRPr lang="en-US" altLang="ko-KR" dirty="0"/>
          </a:p>
          <a:p>
            <a:pPr lvl="1"/>
            <a:r>
              <a:rPr lang="ko-KR" altLang="en-US" dirty="0"/>
              <a:t>데이터 제공자</a:t>
            </a:r>
            <a:r>
              <a:rPr lang="en-US" altLang="ko-KR" dirty="0"/>
              <a:t>(</a:t>
            </a:r>
            <a:r>
              <a:rPr lang="ko-KR" altLang="en-US" dirty="0"/>
              <a:t>데이터베이스</a:t>
            </a:r>
            <a:r>
              <a:rPr lang="en-US" altLang="ko-KR" dirty="0"/>
              <a:t>)</a:t>
            </a:r>
            <a:r>
              <a:rPr lang="ko-KR" altLang="en-US" dirty="0"/>
              <a:t>에 종속되지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Entity Framework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48304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21171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ea"/>
                <a:ea typeface="+mj-ea"/>
              </a:rPr>
              <a:t>REST</a:t>
            </a:r>
            <a:r>
              <a:rPr lang="ko-KR" altLang="en-US" b="1" dirty="0">
                <a:latin typeface="+mj-ea"/>
                <a:ea typeface="+mj-ea"/>
              </a:rPr>
              <a:t>란</a:t>
            </a:r>
            <a:r>
              <a:rPr lang="en-US" altLang="ko-KR" b="1" dirty="0"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ko-KR" b="1" dirty="0" err="1">
                <a:solidFill>
                  <a:srgbClr val="FF0000"/>
                </a:solidFill>
                <a:latin typeface="+mn-ea"/>
                <a:ea typeface="+mn-ea"/>
              </a:rPr>
              <a:t>RE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presentational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S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tate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ransfer</a:t>
            </a:r>
          </a:p>
          <a:p>
            <a:pPr>
              <a:buClr>
                <a:schemeClr val="tx1"/>
              </a:buClr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2000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Roy Fielding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박사 학위 논문에서 처음 제안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대규모 네트워크 시스템을 위한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아키텍쳐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HTTP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를 통해 세션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트랙킹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같은 부가적인 전송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레이어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없이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전송하기 위한 아주 간단한 인터페이스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HTTP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등의 기본 개념에 충실히 따르는 웹 서비스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ROA(Resource Oriented Architecture)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를 따르는 웹 서비스 아키텍처</a:t>
            </a:r>
          </a:p>
          <a:p>
            <a:pPr>
              <a:buClr>
                <a:schemeClr val="tx1"/>
              </a:buClr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13872585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REST</a:t>
            </a:r>
            <a:r>
              <a:rPr lang="ko-KR" altLang="en-US" b="1" dirty="0">
                <a:latin typeface="+mj-ea"/>
                <a:ea typeface="+mj-ea"/>
              </a:rPr>
              <a:t>란</a:t>
            </a:r>
            <a:r>
              <a:rPr lang="en-US" altLang="ko-KR" b="1" dirty="0"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HTTP URI   </a:t>
            </a:r>
            <a:r>
              <a:rPr lang="en-US" altLang="ko-KR" sz="3200" b="1" dirty="0">
                <a:solidFill>
                  <a:srgbClr val="FF0000"/>
                </a:solidFill>
                <a:latin typeface="+mn-ea"/>
                <a:ea typeface="+mn-ea"/>
              </a:rPr>
              <a:t>+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 HTTP Method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기존의 웹 서비스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400050" lvl="1" indent="0">
              <a:buNone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	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http://hostname/agent.jsp?</a:t>
            </a:r>
            <a:r>
              <a:rPr lang="en-US" altLang="ko-KR" sz="2400" dirty="0">
                <a:solidFill>
                  <a:srgbClr val="7030A0"/>
                </a:solidFill>
                <a:latin typeface="+mn-ea"/>
                <a:ea typeface="+mn-ea"/>
              </a:rPr>
              <a:t>id=1</a:t>
            </a:r>
          </a:p>
          <a:p>
            <a:pPr marL="400050" lvl="1" indent="0">
              <a:buNone/>
            </a:pPr>
            <a:endParaRPr lang="en-US" altLang="ko-KR" dirty="0">
              <a:solidFill>
                <a:srgbClr val="7030A0"/>
              </a:solidFill>
              <a:latin typeface="+mn-ea"/>
              <a:ea typeface="+mn-ea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REST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개념을 적용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	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http://hostname/agent/</a:t>
            </a:r>
            <a:r>
              <a:rPr lang="en-US" altLang="ko-KR" sz="2400" dirty="0">
                <a:solidFill>
                  <a:srgbClr val="7030A0"/>
                </a:solidFill>
                <a:latin typeface="+mn-ea"/>
                <a:ea typeface="+mn-ea"/>
              </a:rPr>
              <a:t>1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9591043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ea"/>
                <a:ea typeface="+mj-ea"/>
              </a:rPr>
              <a:t>REST</a:t>
            </a:r>
            <a:r>
              <a:rPr lang="ko-KR" altLang="en-US" b="1" dirty="0">
                <a:latin typeface="+mj-ea"/>
                <a:ea typeface="+mj-ea"/>
              </a:rPr>
              <a:t>란</a:t>
            </a:r>
            <a:r>
              <a:rPr lang="en-US" altLang="ko-KR" b="1" dirty="0"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Stateless Server</a:t>
            </a:r>
          </a:p>
          <a:p>
            <a:pPr lvl="1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서버가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애플리케이션의 상태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(Session, Cookie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를 관리하지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않음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Uniform Interface</a:t>
            </a:r>
          </a:p>
          <a:p>
            <a:pPr lvl="1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일관된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URI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로 접근하도록 하고 제한된 메서드 인터페이스를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사용해 통신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인터페이스의 유연성에 제약을 가함으로써 전체적인 아키텍처가 간결해짐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Identification of Resource</a:t>
            </a:r>
          </a:p>
          <a:p>
            <a:pPr lvl="1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정보를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Resource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개념으로 보고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하나의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Resource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는 고유한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URI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를 가져야 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49584174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REST</a:t>
            </a:r>
            <a:r>
              <a:rPr lang="ko-KR" altLang="en-US" b="1" dirty="0">
                <a:latin typeface="+mj-ea"/>
                <a:ea typeface="+mj-ea"/>
              </a:rPr>
              <a:t>의 요청과 응답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기존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HTTP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프로토콜의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메소드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(GET/PUT/POST/DELETE)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를 이용하여 서비스 제공자에게 서비스를 요청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서비스 제공자는 다양한 형태로 표현된 리소스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(JSON, XML, RSS)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를 반환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56593"/>
              </p:ext>
            </p:extLst>
          </p:nvPr>
        </p:nvGraphicFramePr>
        <p:xfrm>
          <a:off x="2987824" y="2132856"/>
          <a:ext cx="3322320" cy="15726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Method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CRUD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SQL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POST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Create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INSERT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GET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Read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SELECT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PUT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UPDATE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DELETE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5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REST</a:t>
            </a:r>
            <a:r>
              <a:rPr lang="ko-KR" altLang="en-US" b="1" dirty="0">
                <a:latin typeface="+mj-ea"/>
                <a:ea typeface="+mj-ea"/>
              </a:rPr>
              <a:t>의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플랫폼과 프로그래밍 언어에 독립적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SOAP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보다 개발이 단순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간결하므로 추가적인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메시징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계층이 없음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4220863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SOAP</a:t>
            </a:r>
            <a:r>
              <a:rPr lang="ko-KR" altLang="en-US" b="1" dirty="0">
                <a:latin typeface="+mj-ea"/>
                <a:ea typeface="+mj-ea"/>
              </a:rPr>
              <a:t>와의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SOAP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특징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lvl="1"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기존 원격 기술들에 비해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프록시와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방화벽에 구애 받지 않고 쉽게 통신이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lvl="1"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플랫폼과 프로그래밍 언어에 독립적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lvl="1"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웹 서비스를 제공하기 위한 표준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(WSDL, UDDI, WS-*)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이 잘 정립되어 있음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/>
              </a:buClr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SOAP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의 단점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lvl="1"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복잡한 구조로 인한 오버헤드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lvl="1">
              <a:buClr>
                <a:schemeClr val="tx1"/>
              </a:buClr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REST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에 비해 무겁고 속도가 느림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(SOAP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로의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인코딩과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디코딩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개발의 난이도가 높아 개발 환경의 지원이 필요</a:t>
            </a:r>
          </a:p>
          <a:p>
            <a:pPr>
              <a:buClr>
                <a:schemeClr val="tx1"/>
              </a:buClr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65553087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REST</a:t>
            </a:r>
            <a:r>
              <a:rPr lang="ko-KR" altLang="en-US" b="1" dirty="0">
                <a:latin typeface="+mj-ea"/>
                <a:ea typeface="+mj-ea"/>
              </a:rPr>
              <a:t>의 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Point-to-point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통신 모델을 가정하므로 둘 이상으로 상호 작용하는 분산환경에는 유용하지 않음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보안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정책 등에 대한 표준이 없음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HTTP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통신 모델만 지원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62722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Win10 </a:t>
            </a:r>
            <a:r>
              <a:rPr lang="en-US" altLang="ko-KR" dirty="0" err="1"/>
              <a:t>IoT</a:t>
            </a:r>
            <a:r>
              <a:rPr lang="en-US" altLang="ko-KR" dirty="0"/>
              <a:t> Core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Windows 10 </a:t>
            </a:r>
            <a:r>
              <a:rPr lang="ko-KR" altLang="en-US" dirty="0"/>
              <a:t>설치 필수</a:t>
            </a:r>
            <a:endParaRPr lang="en-US" altLang="ko-KR" dirty="0"/>
          </a:p>
          <a:p>
            <a:r>
              <a:rPr lang="en-US" altLang="ko-KR" dirty="0"/>
              <a:t>Windows 10 Core Dashboard</a:t>
            </a:r>
            <a:r>
              <a:rPr lang="ko-KR" altLang="en-US" dirty="0"/>
              <a:t>를 다운로드 받고 실행</a:t>
            </a:r>
            <a:endParaRPr lang="en-US" altLang="ko-KR" dirty="0"/>
          </a:p>
          <a:p>
            <a:r>
              <a:rPr lang="ko-KR" altLang="en-US" dirty="0"/>
              <a:t>장치유형과 설치항목을 선택한 후 다운로드 및 설치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708920"/>
            <a:ext cx="5583337" cy="358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3757985" cy="27508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13870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REST</a:t>
            </a:r>
            <a:r>
              <a:rPr lang="ko-KR" altLang="en-US" b="1" dirty="0">
                <a:latin typeface="+mj-ea"/>
                <a:ea typeface="+mj-ea"/>
              </a:rPr>
              <a:t> 메시지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58603" y="4707347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HTTP Request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로 전송되는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REST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메시지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62904"/>
            <a:ext cx="7906248" cy="2264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577519" y="2598414"/>
            <a:ext cx="488704" cy="281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7305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REST</a:t>
            </a:r>
            <a:r>
              <a:rPr lang="ko-KR" altLang="en-US" b="1" dirty="0">
                <a:latin typeface="+mj-ea"/>
                <a:ea typeface="+mj-ea"/>
              </a:rPr>
              <a:t> 메시지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REST </a:t>
            </a:r>
            <a:r>
              <a:rPr lang="ko-KR" altLang="en-US" dirty="0"/>
              <a:t>개요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92356" y="5281463"/>
            <a:ext cx="3357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HTTP Response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로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전송받은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REST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나눔고딕"/>
              </a:rPr>
              <a:t>메시지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나눔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5" y="1712027"/>
            <a:ext cx="7778427" cy="3492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065521" y="1865625"/>
            <a:ext cx="429399" cy="27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71857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ASP.NET MVC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45020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ASP.NET MVC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MVC(Model-View-Controller) </a:t>
            </a:r>
            <a:r>
              <a:rPr lang="ko-KR" altLang="en-US" dirty="0"/>
              <a:t>패턴을 적용한 웹 개발을 지원하는 차세대 프레임워크</a:t>
            </a:r>
            <a:endParaRPr lang="en-US" altLang="ko-KR" dirty="0"/>
          </a:p>
          <a:p>
            <a:r>
              <a:rPr lang="en-US" altLang="ko-KR" dirty="0"/>
              <a:t>ASP.NET Web Forms </a:t>
            </a:r>
            <a:r>
              <a:rPr lang="ko-KR" altLang="en-US" dirty="0"/>
              <a:t>패턴의 대안 제공</a:t>
            </a:r>
            <a:endParaRPr lang="en-US" altLang="ko-KR" dirty="0"/>
          </a:p>
          <a:p>
            <a:r>
              <a:rPr lang="ko-KR" altLang="en-US" dirty="0"/>
              <a:t>가볍고 테스트하기 편리한 프레젠테이션 프레임워크</a:t>
            </a:r>
            <a:endParaRPr lang="en-US" altLang="ko-KR" dirty="0"/>
          </a:p>
          <a:p>
            <a:r>
              <a:rPr lang="ko-KR" altLang="en-US" dirty="0"/>
              <a:t>기존 </a:t>
            </a:r>
            <a:r>
              <a:rPr lang="en-US" altLang="ko-KR" dirty="0"/>
              <a:t>ASP.NET </a:t>
            </a:r>
            <a:r>
              <a:rPr lang="ko-KR" altLang="en-US" dirty="0"/>
              <a:t>기능과 통합</a:t>
            </a:r>
            <a:r>
              <a:rPr lang="en-US" altLang="ko-KR" dirty="0"/>
              <a:t>(</a:t>
            </a:r>
            <a:r>
              <a:rPr lang="ko-KR" altLang="en-US" dirty="0"/>
              <a:t>마스터페이지</a:t>
            </a:r>
            <a:r>
              <a:rPr lang="en-US" altLang="ko-KR" dirty="0"/>
              <a:t>, </a:t>
            </a:r>
            <a:r>
              <a:rPr lang="ko-KR" altLang="en-US" dirty="0"/>
              <a:t>인증 등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System.Web.Mvc</a:t>
            </a:r>
            <a:r>
              <a:rPr lang="en-US" altLang="ko-KR" dirty="0"/>
              <a:t> </a:t>
            </a:r>
            <a:r>
              <a:rPr lang="ko-KR" altLang="en-US" dirty="0"/>
              <a:t>어셈블리에 정의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개발 시 선택할 수 있는 또 하나의 선택적인 방법</a:t>
            </a:r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MVC </a:t>
            </a:r>
            <a:r>
              <a:rPr lang="ko-KR" altLang="en-US" dirty="0"/>
              <a:t>개요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797152"/>
            <a:ext cx="3168352" cy="180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44527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en-US" altLang="ko-KR" dirty="0"/>
              <a:t>ASP.NET MVC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Model, View, Controller</a:t>
            </a:r>
            <a:r>
              <a:rPr lang="ko-KR" altLang="en-US" dirty="0"/>
              <a:t>의 구조를 논리적으로 분리</a:t>
            </a:r>
            <a:endParaRPr lang="en-US" altLang="ko-KR" dirty="0"/>
          </a:p>
          <a:p>
            <a:r>
              <a:rPr lang="ko-KR" altLang="en-US" dirty="0"/>
              <a:t>각 요소 간 연결을 느슨하게 구성함으로써 복잡한 애플리케이션을 관리하기 용의</a:t>
            </a:r>
            <a:endParaRPr lang="en-US" altLang="ko-KR" dirty="0"/>
          </a:p>
          <a:p>
            <a:r>
              <a:rPr lang="ko-KR" altLang="en-US" dirty="0"/>
              <a:t>개별적인 컴포넌트를 독립적으로 테스트</a:t>
            </a:r>
            <a:r>
              <a:rPr lang="en-US" altLang="ko-KR" dirty="0"/>
              <a:t>(TDD)</a:t>
            </a:r>
            <a:r>
              <a:rPr lang="ko-KR" altLang="en-US" dirty="0"/>
              <a:t> 가능</a:t>
            </a:r>
            <a:endParaRPr lang="en-US" altLang="ko-KR" dirty="0"/>
          </a:p>
          <a:p>
            <a:r>
              <a:rPr lang="ko-KR" altLang="en-US" dirty="0"/>
              <a:t>템플릿과 코딩 규칙을 </a:t>
            </a:r>
            <a:r>
              <a:rPr lang="en-US" altLang="ko-KR" dirty="0"/>
              <a:t>ASP.NET MVC </a:t>
            </a:r>
            <a:r>
              <a:rPr lang="ko-KR" altLang="en-US" dirty="0"/>
              <a:t>프레임워크가 제공</a:t>
            </a:r>
          </a:p>
        </p:txBody>
      </p:sp>
      <p:pic>
        <p:nvPicPr>
          <p:cNvPr id="2052" name="Picture 4" descr="ASP .Net M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61095"/>
            <a:ext cx="3352102" cy="296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odethinked.wpengine.netdna-cdn.com/wp-content/uploads/WindowsLiveWriter/Micr.netMVCFrameworkandwhatitmeansforyou_11621/Model-View-Controller-Drawing_7273883f-0134-4c38-9fa2-2424800107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4" y="3761094"/>
            <a:ext cx="3933247" cy="278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MVC </a:t>
            </a:r>
            <a:r>
              <a:rPr lang="ko-KR" altLang="en-US" dirty="0"/>
              <a:t>개요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4944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애플리케이션 내에서 필요한 데이터를 다루는 </a:t>
            </a:r>
            <a:r>
              <a:rPr lang="en-US" altLang="ko-KR" dirty="0"/>
              <a:t>logic</a:t>
            </a:r>
            <a:r>
              <a:rPr lang="ko-KR" altLang="en-US" dirty="0"/>
              <a:t>을 담당하는 부분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로부터 데이터를 읽거나 저장하는 역할을 수행</a:t>
            </a:r>
            <a:endParaRPr lang="en-US" altLang="ko-KR" dirty="0"/>
          </a:p>
          <a:p>
            <a:r>
              <a:rPr lang="ko-KR" altLang="en-US" dirty="0"/>
              <a:t>모델링을 통해서 산출된 </a:t>
            </a:r>
            <a:r>
              <a:rPr lang="ko-KR" altLang="en-US" dirty="0" err="1"/>
              <a:t>엔터티들이나</a:t>
            </a:r>
            <a:r>
              <a:rPr lang="ko-KR" altLang="en-US" dirty="0"/>
              <a:t> 일반적인 </a:t>
            </a:r>
            <a:r>
              <a:rPr lang="en-US" altLang="ko-KR" dirty="0" err="1"/>
              <a:t>DataSet</a:t>
            </a:r>
            <a:r>
              <a:rPr lang="ko-KR" altLang="en-US" dirty="0"/>
              <a:t>등도 모델에 속함</a:t>
            </a:r>
            <a:endParaRPr lang="en-US" altLang="ko-KR" dirty="0"/>
          </a:p>
          <a:p>
            <a:r>
              <a:rPr lang="en-US" altLang="ko-KR" dirty="0"/>
              <a:t>Business Logic</a:t>
            </a:r>
            <a:r>
              <a:rPr lang="ko-KR" altLang="en-US" dirty="0"/>
              <a:t>이 포함될 수 있음</a:t>
            </a:r>
            <a:endParaRPr lang="en-US" altLang="ko-KR" dirty="0"/>
          </a:p>
          <a:p>
            <a:r>
              <a:rPr lang="en-US" altLang="ko-KR" dirty="0"/>
              <a:t>ADO.NET, Entity Framework </a:t>
            </a:r>
            <a:r>
              <a:rPr lang="ko-KR" altLang="en-US" dirty="0"/>
              <a:t>등을 활용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MVC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423626907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사용자와의 상호 작용을 처리</a:t>
            </a:r>
            <a:endParaRPr lang="en-US" altLang="ko-KR" dirty="0"/>
          </a:p>
          <a:p>
            <a:r>
              <a:rPr lang="ko-KR" altLang="en-US" dirty="0"/>
              <a:t>모델을 사용해 필요한 데이터를 얻어내고</a:t>
            </a:r>
            <a:r>
              <a:rPr lang="en-US" altLang="ko-KR" dirty="0"/>
              <a:t>, UI</a:t>
            </a:r>
            <a:r>
              <a:rPr lang="ko-KR" altLang="en-US" dirty="0"/>
              <a:t>를 표시하는 </a:t>
            </a:r>
            <a:r>
              <a:rPr lang="ko-KR" altLang="en-US" dirty="0" err="1"/>
              <a:t>뷰</a:t>
            </a:r>
            <a:r>
              <a:rPr lang="ko-KR" altLang="en-US" dirty="0"/>
              <a:t> 중에서 어느 </a:t>
            </a:r>
            <a:r>
              <a:rPr lang="ko-KR" altLang="en-US" dirty="0" err="1"/>
              <a:t>뷰를</a:t>
            </a:r>
            <a:r>
              <a:rPr lang="ko-KR" altLang="en-US" dirty="0"/>
              <a:t> </a:t>
            </a:r>
            <a:r>
              <a:rPr lang="ko-KR" altLang="en-US" dirty="0" err="1"/>
              <a:t>렌더링할지</a:t>
            </a:r>
            <a:r>
              <a:rPr lang="ko-KR" altLang="en-US" dirty="0"/>
              <a:t> 선택하는 구성요소</a:t>
            </a:r>
            <a:endParaRPr lang="en-US" altLang="ko-KR" dirty="0"/>
          </a:p>
          <a:p>
            <a:r>
              <a:rPr lang="ko-KR" altLang="en-US" dirty="0"/>
              <a:t>브라우저에서 전달된 </a:t>
            </a:r>
            <a:r>
              <a:rPr lang="ko-KR" altLang="en-US" dirty="0" err="1"/>
              <a:t>쿼리스트링을</a:t>
            </a:r>
            <a:r>
              <a:rPr lang="ko-KR" altLang="en-US" dirty="0"/>
              <a:t> 처리하여 모델에게 필요한 데이터를 전달</a:t>
            </a:r>
            <a:endParaRPr lang="en-US" altLang="ko-KR" dirty="0"/>
          </a:p>
          <a:p>
            <a:r>
              <a:rPr lang="ko-KR" altLang="en-US" dirty="0"/>
              <a:t>모델이 건네준 데이터를 특정 </a:t>
            </a:r>
            <a:r>
              <a:rPr lang="ko-KR" altLang="en-US" dirty="0" err="1"/>
              <a:t>뷰에게</a:t>
            </a:r>
            <a:r>
              <a:rPr lang="ko-KR" altLang="en-US" dirty="0"/>
              <a:t> 전달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MVC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4304460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응용 프로그램의 </a:t>
            </a:r>
            <a:r>
              <a:rPr lang="en-US" altLang="ko-KR" dirty="0"/>
              <a:t>UI</a:t>
            </a:r>
            <a:r>
              <a:rPr lang="ko-KR" altLang="en-US" dirty="0"/>
              <a:t>를 표시하는 구성 요소</a:t>
            </a:r>
            <a:endParaRPr lang="en-US" altLang="ko-KR" dirty="0"/>
          </a:p>
          <a:p>
            <a:r>
              <a:rPr lang="ko-KR" altLang="en-US" dirty="0"/>
              <a:t>모델의 데이터를 이용하여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렌더링</a:t>
            </a:r>
            <a:endParaRPr lang="en-US" altLang="ko-KR" dirty="0"/>
          </a:p>
          <a:p>
            <a:r>
              <a:rPr lang="ko-KR" altLang="en-US" dirty="0"/>
              <a:t>화면 출력과 관련된 </a:t>
            </a:r>
            <a:r>
              <a:rPr lang="en-US" altLang="ko-KR" dirty="0"/>
              <a:t>logic</a:t>
            </a:r>
            <a:r>
              <a:rPr lang="ko-KR" altLang="en-US" dirty="0"/>
              <a:t>은 포함할 수 있지만</a:t>
            </a:r>
            <a:r>
              <a:rPr lang="en-US" altLang="ko-KR" dirty="0"/>
              <a:t>, </a:t>
            </a:r>
            <a:r>
              <a:rPr lang="ko-KR" altLang="en-US" dirty="0"/>
              <a:t>업무와 관련된 </a:t>
            </a:r>
            <a:r>
              <a:rPr lang="en-US" altLang="ko-KR" dirty="0"/>
              <a:t>logic</a:t>
            </a:r>
            <a:r>
              <a:rPr lang="ko-KR" altLang="en-US" dirty="0"/>
              <a:t>이 포함되는 것을 지양</a:t>
            </a:r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en-US" altLang="ko-KR" dirty="0"/>
              <a:t>View Engine</a:t>
            </a:r>
            <a:r>
              <a:rPr lang="ko-KR" altLang="en-US" dirty="0"/>
              <a:t>들 중에 선택하여 이용할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주로 </a:t>
            </a:r>
            <a:r>
              <a:rPr lang="en-US" altLang="ko-KR" dirty="0"/>
              <a:t>Razor View Engine</a:t>
            </a:r>
            <a:r>
              <a:rPr lang="ko-KR" altLang="en-US" dirty="0"/>
              <a:t>을 사용</a:t>
            </a:r>
            <a:r>
              <a:rPr lang="en-US" altLang="ko-KR" dirty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MVC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12198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en-US" altLang="ko-KR" dirty="0"/>
              <a:t>Web Form Vs. MVC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Web Form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각각의 페이지 단위로 기능을 작성하는 </a:t>
            </a:r>
            <a:r>
              <a:rPr lang="en-US" altLang="ko-KR" dirty="0"/>
              <a:t>Page Controller </a:t>
            </a:r>
            <a:r>
              <a:rPr lang="ko-KR" altLang="en-US" dirty="0"/>
              <a:t>패턴 사용</a:t>
            </a:r>
            <a:r>
              <a:rPr lang="en-US" altLang="ko-KR" dirty="0"/>
              <a:t>(</a:t>
            </a:r>
            <a:r>
              <a:rPr lang="ko-KR" altLang="en-US" dirty="0"/>
              <a:t>개발 화면 단위 중심의 개발에 적합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이벤트 중심의 프로그래밍 모델</a:t>
            </a:r>
            <a:r>
              <a:rPr lang="en-US" altLang="ko-KR" dirty="0"/>
              <a:t> (</a:t>
            </a:r>
            <a:r>
              <a:rPr lang="ko-KR" altLang="en-US" dirty="0"/>
              <a:t>직관적인 개발 가능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뷰</a:t>
            </a:r>
            <a:r>
              <a:rPr lang="ko-KR" altLang="en-US" dirty="0"/>
              <a:t> 상태</a:t>
            </a:r>
            <a:r>
              <a:rPr lang="en-US" altLang="ko-KR" dirty="0"/>
              <a:t>(</a:t>
            </a:r>
            <a:r>
              <a:rPr lang="en-US" altLang="ko-KR" dirty="0" err="1"/>
              <a:t>ViewState</a:t>
            </a:r>
            <a:r>
              <a:rPr lang="en-US" altLang="ko-KR" dirty="0"/>
              <a:t>)</a:t>
            </a:r>
            <a:r>
              <a:rPr lang="ko-KR" altLang="en-US" dirty="0"/>
              <a:t>와 서버 기반의 폼을 사용</a:t>
            </a:r>
            <a:r>
              <a:rPr lang="en-US" altLang="ko-KR" dirty="0"/>
              <a:t>(</a:t>
            </a:r>
            <a:r>
              <a:rPr lang="ko-KR" altLang="en-US" dirty="0"/>
              <a:t>상태 관리 편리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MVC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여러 요청을 단일 컨트롤러를 통해서 처리하는 </a:t>
            </a:r>
            <a:r>
              <a:rPr lang="en-US" altLang="ko-KR" dirty="0"/>
              <a:t>Front Controller </a:t>
            </a:r>
            <a:r>
              <a:rPr lang="ko-KR" altLang="en-US" dirty="0"/>
              <a:t>패턴을 사용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개의 논리 모듈</a:t>
            </a:r>
            <a:r>
              <a:rPr lang="en-US" altLang="ko-KR" dirty="0"/>
              <a:t>(MVC)</a:t>
            </a:r>
            <a:r>
              <a:rPr lang="ko-KR" altLang="en-US" dirty="0"/>
              <a:t>로 분리함으로 복잡성을 줄이고</a:t>
            </a:r>
            <a:r>
              <a:rPr lang="en-US" altLang="ko-KR" dirty="0"/>
              <a:t>,</a:t>
            </a:r>
            <a:r>
              <a:rPr lang="ko-KR" altLang="en-US" dirty="0"/>
              <a:t> 단위 테스트가 용이함</a:t>
            </a:r>
            <a:endParaRPr lang="en-US" altLang="ko-KR" dirty="0"/>
          </a:p>
          <a:p>
            <a:pPr lvl="1"/>
            <a:r>
              <a:rPr lang="ko-KR" altLang="en-US" dirty="0"/>
              <a:t>코드를 통한 세밀한 제어가 가능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MVC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98729913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ASP.NET Web 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860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4290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Studio 2015</a:t>
            </a:r>
            <a:r>
              <a:rPr lang="ko-KR" altLang="en-US" dirty="0"/>
              <a:t>를 다운로드 받아 설치</a:t>
            </a:r>
            <a:endParaRPr lang="en-US" altLang="ko-KR" dirty="0"/>
          </a:p>
          <a:p>
            <a:r>
              <a:rPr lang="ko-KR" altLang="en-US" dirty="0"/>
              <a:t>필요한 경우</a:t>
            </a:r>
            <a:r>
              <a:rPr lang="en-US" altLang="ko-KR" dirty="0"/>
              <a:t>, Visual Studio 2015</a:t>
            </a:r>
            <a:r>
              <a:rPr lang="ko-KR" altLang="en-US" dirty="0"/>
              <a:t>를 업데이트 수행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dirty="0"/>
              <a:t>&gt; [</a:t>
            </a:r>
            <a:r>
              <a:rPr lang="ko-KR" altLang="en-US" dirty="0"/>
              <a:t>업데이트 및 복구</a:t>
            </a:r>
            <a:r>
              <a:rPr lang="en-US" altLang="ko-KR" dirty="0"/>
              <a:t>]</a:t>
            </a:r>
            <a:r>
              <a:rPr lang="ko-KR" altLang="en-US" dirty="0"/>
              <a:t> 에서 개발자 모드를 선택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551573" cy="33835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0334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en-US" altLang="ko-KR" dirty="0"/>
              <a:t>ASP.NET Web API 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브라우저 및 </a:t>
            </a:r>
            <a:r>
              <a:rPr lang="ko-KR" altLang="en-US" dirty="0" err="1"/>
              <a:t>모바일</a:t>
            </a:r>
            <a:r>
              <a:rPr lang="ko-KR" altLang="en-US" dirty="0"/>
              <a:t> 장치를 비롯한 다양한 클라이언트에서 사용할 수 있는 </a:t>
            </a:r>
            <a:r>
              <a:rPr lang="en-US" altLang="ko-KR" dirty="0"/>
              <a:t>RESTful HTTP </a:t>
            </a:r>
            <a:r>
              <a:rPr lang="ko-KR" altLang="en-US" dirty="0"/>
              <a:t>서비스를</a:t>
            </a:r>
            <a:r>
              <a:rPr lang="en-US" altLang="ko-KR" dirty="0"/>
              <a:t> </a:t>
            </a:r>
            <a:r>
              <a:rPr lang="ko-KR" altLang="en-US" dirty="0"/>
              <a:t>손쉽게 만들 수 있는 웹 서비스 프레임워크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WEB API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2996952"/>
            <a:ext cx="55340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04574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ko-KR" altLang="en-US" dirty="0" err="1"/>
              <a:t>라우팅</a:t>
            </a:r>
            <a:r>
              <a:rPr lang="en-US" altLang="ko-KR" dirty="0"/>
              <a:t> </a:t>
            </a:r>
            <a:r>
              <a:rPr lang="ko-KR" altLang="en-US" dirty="0"/>
              <a:t>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Request URL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분석하여 어떤 컨트롤러의 어떤 메서드를 호출할 것인지 </a:t>
            </a:r>
            <a:r>
              <a:rPr lang="ko-KR" altLang="en-US" dirty="0" err="1"/>
              <a:t>매핑하는</a:t>
            </a:r>
            <a:r>
              <a:rPr lang="ko-KR" altLang="en-US" dirty="0"/>
              <a:t> 정보</a:t>
            </a:r>
            <a:endParaRPr lang="en-US" altLang="ko-KR" dirty="0"/>
          </a:p>
          <a:p>
            <a:r>
              <a:rPr lang="en-US" altLang="ko-KR" dirty="0" err="1"/>
              <a:t>WebApiConfig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Register </a:t>
            </a:r>
            <a:r>
              <a:rPr lang="ko-KR" altLang="en-US" dirty="0"/>
              <a:t>메서드에 작성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WEB API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19506"/>
            <a:ext cx="6768752" cy="386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849822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ko-KR" altLang="en-US" dirty="0"/>
              <a:t>액션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Url</a:t>
            </a:r>
            <a:r>
              <a:rPr lang="ko-KR" altLang="en-US" dirty="0"/>
              <a:t>과 </a:t>
            </a:r>
            <a:r>
              <a:rPr lang="en-US" altLang="ko-KR" dirty="0"/>
              <a:t>Request</a:t>
            </a:r>
            <a:r>
              <a:rPr lang="ko-KR" altLang="en-US" dirty="0"/>
              <a:t> 방식</a:t>
            </a:r>
            <a:r>
              <a:rPr lang="en-US" altLang="ko-KR" dirty="0"/>
              <a:t>(method)</a:t>
            </a:r>
            <a:r>
              <a:rPr lang="ko-KR" altLang="en-US" dirty="0"/>
              <a:t>에 따라서 어떤 컨트롤러의 어떤 메서드가 호출될지 결정됨</a:t>
            </a:r>
            <a:endParaRPr lang="en-US" altLang="ko-KR" dirty="0"/>
          </a:p>
          <a:p>
            <a:r>
              <a:rPr lang="en-US" altLang="ko-KR" dirty="0"/>
              <a:t>Request</a:t>
            </a:r>
            <a:r>
              <a:rPr lang="ko-KR" altLang="en-US" dirty="0"/>
              <a:t>시 함께 전송되는 쿼리 데이터나 전송 </a:t>
            </a:r>
            <a:r>
              <a:rPr lang="en-US" altLang="ko-KR" dirty="0"/>
              <a:t>body</a:t>
            </a:r>
            <a:r>
              <a:rPr lang="ko-KR" altLang="en-US" dirty="0"/>
              <a:t>의 데이터가 파라미터로 전달됨  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WEB API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80928"/>
            <a:ext cx="4143388" cy="391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4187" y="414443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http://localhost/api/Dept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4187" y="34991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http://localhost/api/Dept/1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4187" y="534185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http://localhost/api/Dept/1</a:t>
            </a:r>
            <a:endParaRPr lang="ko-KR" altLang="en-US" dirty="0"/>
          </a:p>
        </p:txBody>
      </p:sp>
      <p:cxnSp>
        <p:nvCxnSpPr>
          <p:cNvPr id="7" name="구부러진 연결선 6"/>
          <p:cNvCxnSpPr>
            <a:stCxn id="5" idx="3"/>
          </p:cNvCxnSpPr>
          <p:nvPr/>
        </p:nvCxnSpPr>
        <p:spPr>
          <a:xfrm>
            <a:off x="3276515" y="4329100"/>
            <a:ext cx="1872208" cy="828092"/>
          </a:xfrm>
          <a:prstGeom prst="curved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9" idx="3"/>
          </p:cNvCxnSpPr>
          <p:nvPr/>
        </p:nvCxnSpPr>
        <p:spPr>
          <a:xfrm>
            <a:off x="3564547" y="3683864"/>
            <a:ext cx="1584176" cy="1113288"/>
          </a:xfrm>
          <a:prstGeom prst="curved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/>
          <p:nvPr/>
        </p:nvCxnSpPr>
        <p:spPr>
          <a:xfrm>
            <a:off x="3420531" y="5526524"/>
            <a:ext cx="1584176" cy="782796"/>
          </a:xfrm>
          <a:prstGeom prst="curved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52579" y="349919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GET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35896" y="4149080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GET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9912" y="5353471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DELETE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1176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ko-KR" altLang="en-US" dirty="0"/>
              <a:t>액션 메서드의 리턴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액션 메서드의 </a:t>
            </a:r>
            <a:r>
              <a:rPr lang="ko-KR" altLang="en-US" dirty="0" err="1"/>
              <a:t>리턴값은</a:t>
            </a:r>
            <a:r>
              <a:rPr lang="ko-KR" altLang="en-US" dirty="0"/>
              <a:t> </a:t>
            </a:r>
            <a:r>
              <a:rPr lang="en-US" altLang="ko-KR" dirty="0"/>
              <a:t>HTTP </a:t>
            </a:r>
            <a:r>
              <a:rPr lang="ko-KR" altLang="en-US" dirty="0"/>
              <a:t>응답 메시지로 변환됨</a:t>
            </a:r>
            <a:endParaRPr lang="en-US" altLang="ko-KR" dirty="0"/>
          </a:p>
          <a:p>
            <a:r>
              <a:rPr lang="ko-KR" altLang="en-US" dirty="0"/>
              <a:t>리턴값의 형태에 따른 작업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WEB API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943246"/>
              </p:ext>
            </p:extLst>
          </p:nvPr>
        </p:nvGraphicFramePr>
        <p:xfrm>
          <a:off x="611560" y="2400141"/>
          <a:ext cx="7992888" cy="2453427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78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 err="1"/>
                        <a:t>리턴형</a:t>
                      </a:r>
                      <a:endParaRPr lang="en-US" sz="160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/>
                        <a:t>응답을 만드는 처리 방식</a:t>
                      </a:r>
                      <a:endParaRPr lang="en-US" sz="160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/>
                        <a:t>void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상태코드 </a:t>
                      </a:r>
                      <a:r>
                        <a:rPr lang="en-US" sz="1600" dirty="0"/>
                        <a:t>204 (No Content) </a:t>
                      </a:r>
                      <a:r>
                        <a:rPr lang="ko-KR" altLang="en-US" sz="1600" dirty="0"/>
                        <a:t>전송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HttpResponseMessage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직접 </a:t>
                      </a:r>
                      <a:r>
                        <a:rPr lang="en-US" sz="1600" dirty="0"/>
                        <a:t>HTTP </a:t>
                      </a:r>
                      <a:r>
                        <a:rPr lang="ko-KR" altLang="en-US" sz="1600" dirty="0"/>
                        <a:t>응답메시지로 변환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IHttpActionResult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/>
                        <a:t>비동기적으로 </a:t>
                      </a:r>
                      <a:r>
                        <a:rPr lang="en-US" sz="1600" dirty="0" err="1"/>
                        <a:t>HttpResponseMessage</a:t>
                      </a:r>
                      <a:r>
                        <a:rPr lang="en-US" sz="1600" dirty="0"/>
                        <a:t> </a:t>
                      </a:r>
                      <a:r>
                        <a:rPr lang="ko-KR" altLang="en-US" sz="1600" dirty="0"/>
                        <a:t>객체를 생성하고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br>
                        <a:rPr lang="en-US" altLang="ko-KR" sz="1600" dirty="0"/>
                      </a:br>
                      <a:r>
                        <a:rPr lang="en-US" sz="1600" dirty="0"/>
                        <a:t>HTTP </a:t>
                      </a:r>
                      <a:r>
                        <a:rPr lang="ko-KR" altLang="en-US" sz="1600" dirty="0"/>
                        <a:t>응답 메시지로 변환</a:t>
                      </a:r>
                      <a:endParaRPr lang="en-US" altLang="ko-KR" sz="1600" dirty="0"/>
                    </a:p>
                    <a:p>
                      <a:r>
                        <a:rPr lang="ko-KR" altLang="en-US" sz="1600" b="0"/>
                        <a:t>내장된 메서드를 사용해 간편하게 상태코드 전송 가능</a:t>
                      </a:r>
                      <a:endParaRPr 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600" b="1" dirty="0"/>
                        <a:t>기타 다른 형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 err="1"/>
                        <a:t>리턴값을</a:t>
                      </a:r>
                      <a:r>
                        <a:rPr lang="ko-KR" altLang="en-US" sz="1600" dirty="0"/>
                        <a:t> 직렬화하여 응답 </a:t>
                      </a:r>
                      <a:r>
                        <a:rPr lang="en-US" altLang="ko-KR" sz="1600" dirty="0"/>
                        <a:t>Body</a:t>
                      </a:r>
                      <a:r>
                        <a:rPr lang="ko-KR" altLang="en-US" sz="1600" baseline="0" dirty="0"/>
                        <a:t>안에 넣어 전달하고</a:t>
                      </a:r>
                      <a:r>
                        <a:rPr lang="en-US" altLang="ko-KR" sz="1600" baseline="0" dirty="0"/>
                        <a:t>, </a:t>
                      </a:r>
                      <a:br>
                        <a:rPr lang="en-US" altLang="ko-KR" sz="1600" baseline="0" dirty="0"/>
                      </a:br>
                      <a:r>
                        <a:rPr lang="ko-KR" altLang="en-US" sz="1600" baseline="0" dirty="0"/>
                        <a:t>상태코드 </a:t>
                      </a:r>
                      <a:r>
                        <a:rPr lang="en-US" altLang="ko-KR" sz="1600" dirty="0"/>
                        <a:t>200 (OK) </a:t>
                      </a:r>
                      <a:r>
                        <a:rPr lang="ko-KR" altLang="en-US" sz="1600" baseline="0" dirty="0"/>
                        <a:t>전송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53594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ko-KR" altLang="en-US" dirty="0"/>
              <a:t>인증과 권한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유효한 클라이언트만 </a:t>
            </a:r>
            <a:r>
              <a:rPr lang="en-US" altLang="ko-KR" dirty="0"/>
              <a:t>Web API</a:t>
            </a:r>
            <a:r>
              <a:rPr lang="ko-KR" altLang="en-US" dirty="0"/>
              <a:t>에 접근할 수 있도록 접근을 제어하는 것이 필요</a:t>
            </a:r>
            <a:endParaRPr lang="en-US" altLang="ko-KR" dirty="0"/>
          </a:p>
          <a:p>
            <a:r>
              <a:rPr lang="ko-KR" altLang="en-US" dirty="0"/>
              <a:t>인증 </a:t>
            </a:r>
            <a:r>
              <a:rPr lang="en-US" altLang="ko-KR" dirty="0"/>
              <a:t>vs </a:t>
            </a:r>
            <a:r>
              <a:rPr lang="ko-KR" altLang="en-US" dirty="0"/>
              <a:t>권한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인증</a:t>
            </a:r>
            <a:r>
              <a:rPr lang="en-US" altLang="ko-KR" dirty="0"/>
              <a:t>: </a:t>
            </a:r>
            <a:r>
              <a:rPr lang="ko-KR" altLang="en-US" dirty="0"/>
              <a:t>사용자의 신원을 파악하는 작업</a:t>
            </a:r>
            <a:br>
              <a:rPr lang="en-US" altLang="ko-KR" dirty="0"/>
            </a:br>
            <a:r>
              <a:rPr lang="ko-KR" altLang="en-US" dirty="0"/>
              <a:t>권한</a:t>
            </a:r>
            <a:r>
              <a:rPr lang="en-US" altLang="ko-KR" dirty="0"/>
              <a:t>: </a:t>
            </a:r>
            <a:r>
              <a:rPr lang="ko-KR" altLang="en-US" dirty="0"/>
              <a:t>사용자가 어떤 작업을 수행할 수 있는지 여부 결정</a:t>
            </a:r>
            <a:endParaRPr lang="en-US" altLang="ko-KR" dirty="0"/>
          </a:p>
          <a:p>
            <a:pPr marL="400050"/>
            <a:r>
              <a:rPr lang="ko-KR" altLang="en-US" dirty="0"/>
              <a:t>호스트가 클라이언트의 요청에 대한 인증작업 한 후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 err="1"/>
              <a:t>IPrincipal</a:t>
            </a:r>
            <a:r>
              <a:rPr lang="en-US" altLang="ko-KR" dirty="0"/>
              <a:t> </a:t>
            </a:r>
            <a:r>
              <a:rPr lang="ko-KR" altLang="en-US" dirty="0"/>
              <a:t>개체를 생성하고</a:t>
            </a:r>
            <a:r>
              <a:rPr lang="en-US" altLang="ko-KR" dirty="0"/>
              <a:t>, </a:t>
            </a:r>
            <a:r>
              <a:rPr lang="en-US" altLang="ko-KR" b="1" dirty="0" err="1">
                <a:solidFill>
                  <a:srgbClr val="FF0000"/>
                </a:solidFill>
              </a:rPr>
              <a:t>Thread.CurrentPrincipal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속성에 설정하여 현재 </a:t>
            </a:r>
            <a:r>
              <a:rPr lang="ko-KR" altLang="en-US" dirty="0" err="1"/>
              <a:t>쓰레드에</a:t>
            </a:r>
            <a:r>
              <a:rPr lang="ko-KR" altLang="en-US" dirty="0"/>
              <a:t> 연결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WEB 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3388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554960" cy="778098"/>
          </a:xfrm>
        </p:spPr>
        <p:txBody>
          <a:bodyPr/>
          <a:lstStyle/>
          <a:p>
            <a:r>
              <a:rPr lang="ko-KR" altLang="en-US" dirty="0"/>
              <a:t>인증</a:t>
            </a:r>
            <a:r>
              <a:rPr lang="en-US" altLang="ko-KR" dirty="0"/>
              <a:t> </a:t>
            </a:r>
            <a:r>
              <a:rPr lang="ko-KR" altLang="en-US" dirty="0" err="1"/>
              <a:t>로직의</a:t>
            </a:r>
            <a:r>
              <a:rPr lang="ko-KR" altLang="en-US" dirty="0"/>
              <a:t> 위치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인증 </a:t>
            </a:r>
            <a:r>
              <a:rPr lang="ko-KR" altLang="en-US" dirty="0" err="1"/>
              <a:t>로직은</a:t>
            </a:r>
            <a:r>
              <a:rPr lang="ko-KR" altLang="en-US" dirty="0"/>
              <a:t> </a:t>
            </a:r>
            <a:r>
              <a:rPr lang="en-US" altLang="ko-KR" dirty="0"/>
              <a:t>HTTP </a:t>
            </a:r>
            <a:r>
              <a:rPr lang="ko-KR" altLang="en-US" dirty="0"/>
              <a:t>모듈 안에 작성하거나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HTTP </a:t>
            </a:r>
            <a:r>
              <a:rPr lang="ko-KR" altLang="en-US" dirty="0"/>
              <a:t>메시지 처리기 안에 사용할 수 있음</a:t>
            </a:r>
            <a:endParaRPr lang="en-US" altLang="ko-KR" dirty="0"/>
          </a:p>
          <a:p>
            <a:r>
              <a:rPr lang="en-US" altLang="ko-KR" dirty="0"/>
              <a:t>HTTP </a:t>
            </a:r>
            <a:r>
              <a:rPr lang="ko-KR" altLang="en-US" dirty="0"/>
              <a:t>모듈은 모든 요청을 볼 수 있고</a:t>
            </a:r>
            <a:r>
              <a:rPr lang="en-US" altLang="ko-KR" dirty="0"/>
              <a:t>, </a:t>
            </a:r>
            <a:r>
              <a:rPr lang="ko-KR" altLang="en-US" dirty="0"/>
              <a:t>메시지 처리기는 특정 </a:t>
            </a:r>
            <a:r>
              <a:rPr lang="en-US" altLang="ko-KR" dirty="0"/>
              <a:t>Web API</a:t>
            </a:r>
            <a:r>
              <a:rPr lang="ko-KR" altLang="en-US" dirty="0"/>
              <a:t>로 </a:t>
            </a:r>
            <a:r>
              <a:rPr lang="ko-KR" altLang="en-US" dirty="0" err="1"/>
              <a:t>라우트</a:t>
            </a:r>
            <a:r>
              <a:rPr lang="ko-KR" altLang="en-US" dirty="0"/>
              <a:t> 된 요청만 볼 수 있음</a:t>
            </a:r>
            <a:endParaRPr lang="en-US" altLang="ko-KR" dirty="0"/>
          </a:p>
          <a:p>
            <a:r>
              <a:rPr lang="ko-KR" altLang="en-US" dirty="0"/>
              <a:t>메시지 처리기는 </a:t>
            </a:r>
            <a:r>
              <a:rPr lang="en-US" altLang="ko-KR" dirty="0"/>
              <a:t>Web API</a:t>
            </a:r>
            <a:r>
              <a:rPr lang="ko-KR" altLang="en-US" dirty="0"/>
              <a:t>별로 다른 인증 정책을 적용할 수 있음</a:t>
            </a:r>
            <a:endParaRPr lang="en-US" altLang="ko-KR" dirty="0"/>
          </a:p>
          <a:p>
            <a:r>
              <a:rPr lang="en-US" altLang="ko-KR" dirty="0"/>
              <a:t>HTTP </a:t>
            </a:r>
            <a:r>
              <a:rPr lang="ko-KR" altLang="en-US" dirty="0"/>
              <a:t>모듈은 </a:t>
            </a:r>
            <a:r>
              <a:rPr lang="en-US" altLang="ko-KR" dirty="0"/>
              <a:t>IIS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종속적이나 메시지 처리기는 호스트와 무관하게 작동함</a:t>
            </a:r>
            <a:r>
              <a:rPr lang="en-US" altLang="ko-KR" dirty="0"/>
              <a:t>(Self-Hosting</a:t>
            </a:r>
            <a:r>
              <a:rPr lang="ko-KR" altLang="en-US" dirty="0"/>
              <a:t>에서도 사용가능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자체 </a:t>
            </a:r>
            <a:r>
              <a:rPr lang="ko-KR" altLang="en-US" dirty="0" err="1"/>
              <a:t>호스팅을</a:t>
            </a:r>
            <a:r>
              <a:rPr lang="ko-KR" altLang="en-US" dirty="0"/>
              <a:t> 하지 않는 경우</a:t>
            </a:r>
            <a:r>
              <a:rPr lang="en-US" altLang="ko-KR" dirty="0"/>
              <a:t>, HTTP </a:t>
            </a:r>
            <a:r>
              <a:rPr lang="ko-KR" altLang="en-US" dirty="0"/>
              <a:t>모듈이 권장됨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ASP.NET WEB API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8" y="5125110"/>
            <a:ext cx="745927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73436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1226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OWIN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OWIN</a:t>
            </a:r>
            <a:r>
              <a:rPr lang="ko-KR" altLang="en-US" dirty="0"/>
              <a:t>은 </a:t>
            </a:r>
            <a:r>
              <a:rPr lang="en-US" altLang="ko-KR" dirty="0"/>
              <a:t>.NET </a:t>
            </a:r>
            <a:r>
              <a:rPr lang="ko-KR" altLang="en-US" dirty="0" err="1"/>
              <a:t>웹서비스와</a:t>
            </a:r>
            <a:r>
              <a:rPr lang="ko-KR" altLang="en-US" dirty="0"/>
              <a:t> 웹 애플리케이션 사이의 표준 인터페이스를 정의함</a:t>
            </a:r>
          </a:p>
          <a:p>
            <a:r>
              <a:rPr lang="en-US" altLang="ko-KR" dirty="0"/>
              <a:t>OWIN </a:t>
            </a:r>
            <a:r>
              <a:rPr lang="ko-KR" altLang="en-US" dirty="0"/>
              <a:t>인터페이스의 목표는 서버와 애플리케이션 사이의 관계를 분리하여 간단하게 웹 모듈을 개발할 수 있도록 하는 것임</a:t>
            </a:r>
          </a:p>
          <a:p>
            <a:r>
              <a:rPr lang="en-US" altLang="ko-KR" dirty="0"/>
              <a:t>Katana</a:t>
            </a:r>
            <a:r>
              <a:rPr lang="ko-KR" altLang="en-US" dirty="0"/>
              <a:t>는 </a:t>
            </a:r>
            <a:r>
              <a:rPr lang="en-US" altLang="ko-KR" dirty="0"/>
              <a:t>OWIN</a:t>
            </a:r>
            <a:r>
              <a:rPr lang="ko-KR" altLang="en-US" dirty="0"/>
              <a:t>을 마이크로소프트 서버와 프레임워크용으로 구현한 프로젝트 </a:t>
            </a:r>
          </a:p>
          <a:p>
            <a:r>
              <a:rPr lang="en-US" altLang="ko-KR" dirty="0"/>
              <a:t>Web Form, ASP.NET MVC, Web </a:t>
            </a:r>
            <a:r>
              <a:rPr lang="en-US" altLang="ko-KR" dirty="0" err="1"/>
              <a:t>Api</a:t>
            </a:r>
            <a:r>
              <a:rPr lang="en-US" altLang="ko-KR" dirty="0"/>
              <a:t>, Signal R</a:t>
            </a:r>
            <a:r>
              <a:rPr lang="ko-KR" altLang="en-US" dirty="0"/>
              <a:t>과 같은 </a:t>
            </a:r>
            <a:r>
              <a:rPr lang="en-US" altLang="ko-KR" dirty="0"/>
              <a:t>ASP.NET </a:t>
            </a:r>
            <a:r>
              <a:rPr lang="ko-KR" altLang="en-US" dirty="0"/>
              <a:t>기술은 </a:t>
            </a:r>
            <a:r>
              <a:rPr lang="en-US" altLang="ko-KR" dirty="0" err="1"/>
              <a:t>System.Web</a:t>
            </a:r>
            <a:r>
              <a:rPr lang="en-US" altLang="ko-KR" dirty="0"/>
              <a:t> </a:t>
            </a:r>
            <a:r>
              <a:rPr lang="ko-KR" altLang="en-US" dirty="0"/>
              <a:t>에서 제공함으로써 </a:t>
            </a:r>
            <a:r>
              <a:rPr lang="en-US" altLang="ko-KR" dirty="0"/>
              <a:t>.NET </a:t>
            </a:r>
            <a:br>
              <a:rPr lang="en-US" altLang="ko-KR" dirty="0"/>
            </a:br>
            <a:r>
              <a:rPr lang="ko-KR" altLang="en-US" dirty="0"/>
              <a:t>프레임워크에 강한 종속성을 가지고 있으며 서비스를 </a:t>
            </a:r>
            <a:br>
              <a:rPr lang="en-US" altLang="ko-KR" dirty="0"/>
            </a:br>
            <a:r>
              <a:rPr lang="ko-KR" altLang="en-US" dirty="0"/>
              <a:t>호스트 하기 위해서 </a:t>
            </a:r>
            <a:r>
              <a:rPr lang="en-US" altLang="ko-KR" dirty="0"/>
              <a:t>IIS</a:t>
            </a:r>
            <a:r>
              <a:rPr lang="ko-KR" altLang="en-US" dirty="0"/>
              <a:t>가 필요함</a:t>
            </a:r>
          </a:p>
          <a:p>
            <a:r>
              <a:rPr lang="en-US" altLang="ko-KR" dirty="0"/>
              <a:t>ASP.NET 4.5.1</a:t>
            </a:r>
            <a:r>
              <a:rPr lang="ko-KR" altLang="en-US" dirty="0"/>
              <a:t>부터 특정 </a:t>
            </a:r>
            <a:r>
              <a:rPr lang="ko-KR" altLang="en-US" dirty="0" err="1"/>
              <a:t>웹서버에</a:t>
            </a:r>
            <a:r>
              <a:rPr lang="ko-KR" altLang="en-US" dirty="0"/>
              <a:t> 종속되지 않은 연결 </a:t>
            </a:r>
            <a:br>
              <a:rPr lang="en-US" altLang="ko-KR" dirty="0"/>
            </a:br>
            <a:r>
              <a:rPr lang="ko-KR" altLang="en-US" dirty="0"/>
              <a:t>가능한 애플리케이션 구성요소가 소개됨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  <p:pic>
        <p:nvPicPr>
          <p:cNvPr id="3074" name="Picture 2" descr="http://1.bp.blogspot.com/-sD855HDeGyc/UtNDpXwhQdI/AAAAAAAAHTE/xsWZMjPvipA/s700/OWINSpecific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96" y="5763953"/>
            <a:ext cx="21240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1504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915000" cy="778098"/>
          </a:xfrm>
        </p:spPr>
        <p:txBody>
          <a:bodyPr/>
          <a:lstStyle/>
          <a:p>
            <a:r>
              <a:rPr lang="en-US" altLang="ko-KR" dirty="0"/>
              <a:t>OWIN </a:t>
            </a:r>
            <a:r>
              <a:rPr lang="ko-KR" altLang="en-US" dirty="0"/>
              <a:t>구성요소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Server - client</a:t>
            </a:r>
            <a:r>
              <a:rPr lang="ko-KR" altLang="en-US" dirty="0"/>
              <a:t>의 요청을 직접 받아 </a:t>
            </a:r>
            <a:r>
              <a:rPr lang="en-US" altLang="ko-KR" dirty="0"/>
              <a:t>OWIN Semantic</a:t>
            </a:r>
            <a:r>
              <a:rPr lang="ko-KR" altLang="en-US" dirty="0"/>
              <a:t>으로 변환하여 전달하는 </a:t>
            </a:r>
            <a:r>
              <a:rPr lang="en-US" altLang="ko-KR" dirty="0"/>
              <a:t>HTTP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 err="1"/>
              <a:t>첫번째</a:t>
            </a:r>
            <a:r>
              <a:rPr lang="ko-KR" altLang="en-US" dirty="0"/>
              <a:t> </a:t>
            </a:r>
            <a:r>
              <a:rPr lang="en-US" altLang="ko-KR" dirty="0"/>
              <a:t>Middleware</a:t>
            </a:r>
            <a:r>
              <a:rPr lang="ko-KR" altLang="en-US" dirty="0"/>
              <a:t>호출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Web Framework - OWIN</a:t>
            </a:r>
            <a:r>
              <a:rPr lang="ko-KR" altLang="en-US" dirty="0"/>
              <a:t>의 최상부에서 자체적으로 제공하는</a:t>
            </a:r>
            <a:r>
              <a:rPr lang="en-US" altLang="ko-KR" dirty="0"/>
              <a:t>, </a:t>
            </a:r>
            <a:r>
              <a:rPr lang="ko-KR" altLang="en-US" dirty="0"/>
              <a:t>클라이언트 요청의 처리를 지원하는 객체모델과 </a:t>
            </a:r>
            <a:r>
              <a:rPr lang="en-US" altLang="ko-KR" dirty="0"/>
              <a:t>API</a:t>
            </a:r>
          </a:p>
          <a:p>
            <a:r>
              <a:rPr lang="en-US" altLang="ko-KR" dirty="0"/>
              <a:t>Web Application - Web Framework</a:t>
            </a:r>
            <a:r>
              <a:rPr lang="ko-KR" altLang="en-US" dirty="0"/>
              <a:t>위에 위치하며 </a:t>
            </a:r>
            <a:r>
              <a:rPr lang="en-US" altLang="ko-KR" dirty="0"/>
              <a:t>OWIN Server</a:t>
            </a:r>
            <a:r>
              <a:rPr lang="ko-KR" altLang="en-US" dirty="0"/>
              <a:t>를 사용하여 동작하는 특정 애플리케이션</a:t>
            </a:r>
          </a:p>
          <a:p>
            <a:r>
              <a:rPr lang="en-US" altLang="ko-KR" dirty="0"/>
              <a:t>Middleware - </a:t>
            </a:r>
            <a:r>
              <a:rPr lang="ko-KR" altLang="en-US" dirty="0"/>
              <a:t>서버와 애플리케이션 사이의 배관 역할을 하는 컴포넌트를 통해서 요청을 검사하고 </a:t>
            </a:r>
            <a:r>
              <a:rPr lang="ko-KR" altLang="en-US" dirty="0" err="1"/>
              <a:t>라우팅하고</a:t>
            </a:r>
            <a:r>
              <a:rPr lang="ko-KR" altLang="en-US" dirty="0"/>
              <a:t> 수정하거나 특별한 목적을 위해 응답 메시지를 호스트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20814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915000" cy="778098"/>
          </a:xfrm>
        </p:spPr>
        <p:txBody>
          <a:bodyPr/>
          <a:lstStyle/>
          <a:p>
            <a:r>
              <a:rPr lang="en-US" altLang="ko-KR" dirty="0"/>
              <a:t>OWIN </a:t>
            </a:r>
            <a:r>
              <a:rPr lang="ko-KR" altLang="en-US" dirty="0"/>
              <a:t>환경 </a:t>
            </a:r>
            <a:r>
              <a:rPr lang="en-US" altLang="ko-KR" dirty="0"/>
              <a:t>Dictionary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OWIN </a:t>
            </a:r>
            <a:r>
              <a:rPr lang="ko-KR" altLang="en-US" dirty="0"/>
              <a:t>애플리케이션의 호스트는 요청</a:t>
            </a:r>
            <a:r>
              <a:rPr lang="en-US" altLang="ko-KR" dirty="0"/>
              <a:t>/</a:t>
            </a:r>
            <a:r>
              <a:rPr lang="ko-KR" altLang="en-US" dirty="0"/>
              <a:t>응답 및 서버와 호스트에 관련한 모든 정보를 </a:t>
            </a:r>
            <a:r>
              <a:rPr lang="en-US" altLang="ko-KR" dirty="0" err="1"/>
              <a:t>Dicationary</a:t>
            </a:r>
            <a:r>
              <a:rPr lang="ko-KR" altLang="en-US" dirty="0"/>
              <a:t>에 담아서 </a:t>
            </a:r>
            <a:r>
              <a:rPr lang="en-US" altLang="ko-KR" b="1" dirty="0" err="1">
                <a:solidFill>
                  <a:srgbClr val="FF0000"/>
                </a:solidFill>
              </a:rPr>
              <a:t>IDictionary</a:t>
            </a:r>
            <a:r>
              <a:rPr lang="en-US" altLang="ko-KR" b="1" dirty="0">
                <a:solidFill>
                  <a:srgbClr val="FF0000"/>
                </a:solidFill>
              </a:rPr>
              <a:t>&lt;string, object&gt; </a:t>
            </a:r>
            <a:r>
              <a:rPr lang="ko-KR" altLang="en-US" dirty="0"/>
              <a:t>형태로 제공함 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430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419056" cy="778098"/>
          </a:xfrm>
        </p:spPr>
        <p:txBody>
          <a:bodyPr/>
          <a:lstStyle/>
          <a:p>
            <a:r>
              <a:rPr lang="en-US" altLang="ko-KR" dirty="0"/>
              <a:t>Headed </a:t>
            </a:r>
            <a:r>
              <a:rPr lang="en-US" altLang="ko-KR" dirty="0" err="1"/>
              <a:t>Vs</a:t>
            </a:r>
            <a:r>
              <a:rPr lang="en-US" altLang="ko-KR" dirty="0"/>
              <a:t> Headless </a:t>
            </a:r>
            <a:r>
              <a:rPr lang="ko-KR" altLang="en-US" dirty="0"/>
              <a:t>모드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Headed </a:t>
            </a:r>
            <a:r>
              <a:rPr lang="ko-KR" altLang="en-US" dirty="0"/>
              <a:t>모드</a:t>
            </a:r>
            <a:r>
              <a:rPr lang="en-US" altLang="ko-KR" dirty="0"/>
              <a:t>: UI</a:t>
            </a:r>
            <a:r>
              <a:rPr lang="ko-KR" altLang="en-US" dirty="0"/>
              <a:t>를 제공</a:t>
            </a:r>
            <a:r>
              <a:rPr lang="en-US" altLang="ko-KR" dirty="0"/>
              <a:t>(</a:t>
            </a:r>
            <a:r>
              <a:rPr lang="ko-KR" altLang="en-US" dirty="0"/>
              <a:t>기본설정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Headless</a:t>
            </a:r>
            <a:r>
              <a:rPr lang="ko-KR" altLang="en-US" dirty="0"/>
              <a:t> 모드</a:t>
            </a:r>
            <a:r>
              <a:rPr lang="en-US" altLang="ko-KR" dirty="0"/>
              <a:t>: UI</a:t>
            </a:r>
            <a:r>
              <a:rPr lang="ko-KR" altLang="en-US"/>
              <a:t>를 제공하지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8213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211144" cy="778098"/>
          </a:xfrm>
        </p:spPr>
        <p:txBody>
          <a:bodyPr/>
          <a:lstStyle/>
          <a:p>
            <a:r>
              <a:rPr lang="en-US" altLang="ko-KR" dirty="0"/>
              <a:t>OWIN </a:t>
            </a:r>
            <a:r>
              <a:rPr lang="ko-KR" altLang="en-US" dirty="0"/>
              <a:t>애플리케이션 </a:t>
            </a:r>
            <a:r>
              <a:rPr lang="ko-KR" altLang="en-US" dirty="0" err="1"/>
              <a:t>델리게이트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Func</a:t>
            </a:r>
            <a:r>
              <a:rPr lang="en-US" altLang="ko-KR" dirty="0"/>
              <a:t>&lt;</a:t>
            </a:r>
            <a:r>
              <a:rPr lang="en-US" altLang="ko-KR" dirty="0" err="1"/>
              <a:t>IDictionary</a:t>
            </a:r>
            <a:r>
              <a:rPr lang="en-US" altLang="ko-KR" dirty="0"/>
              <a:t>&lt;string, object&gt;, Task&gt; // </a:t>
            </a:r>
            <a:r>
              <a:rPr lang="ko-KR" altLang="en-US" dirty="0"/>
              <a:t>비동기적 처리</a:t>
            </a:r>
          </a:p>
          <a:p>
            <a:r>
              <a:rPr lang="en-US" altLang="ko-KR" dirty="0"/>
              <a:t>using </a:t>
            </a:r>
            <a:r>
              <a:rPr lang="en-US" altLang="ko-KR" dirty="0" err="1"/>
              <a:t>AppFunc</a:t>
            </a:r>
            <a:r>
              <a:rPr lang="en-US" altLang="ko-KR" dirty="0"/>
              <a:t> = </a:t>
            </a:r>
            <a:r>
              <a:rPr lang="en-US" altLang="ko-KR" dirty="0" err="1"/>
              <a:t>Func</a:t>
            </a:r>
            <a:r>
              <a:rPr lang="en-US" altLang="ko-KR" dirty="0"/>
              <a:t>&lt;</a:t>
            </a:r>
            <a:r>
              <a:rPr lang="en-US" altLang="ko-KR" dirty="0" err="1"/>
              <a:t>IDictionary</a:t>
            </a:r>
            <a:r>
              <a:rPr lang="en-US" altLang="ko-KR" dirty="0"/>
              <a:t>&lt;string, object&gt;, Task&gt;; //Alias </a:t>
            </a:r>
            <a:r>
              <a:rPr lang="ko-KR" altLang="en-US" dirty="0"/>
              <a:t>지정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  <p:pic>
        <p:nvPicPr>
          <p:cNvPr id="1026" name="Picture 2" descr="C:\Users\백승훈\AppData\Local\Temp\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8088313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0555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915000" cy="778098"/>
          </a:xfrm>
        </p:spPr>
        <p:txBody>
          <a:bodyPr/>
          <a:lstStyle/>
          <a:p>
            <a:r>
              <a:rPr lang="en-US" altLang="ko-KR" dirty="0"/>
              <a:t>OWIN Request/Response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Client</a:t>
            </a:r>
            <a:r>
              <a:rPr lang="ko-KR" altLang="en-US" dirty="0"/>
              <a:t>의 요청에 대해서 각각의 </a:t>
            </a:r>
            <a:r>
              <a:rPr lang="ko-KR" altLang="en-US" dirty="0" err="1"/>
              <a:t>미들웨어가</a:t>
            </a:r>
            <a:r>
              <a:rPr lang="ko-KR" altLang="en-US" dirty="0"/>
              <a:t> 등록된 순서로 수행되며</a:t>
            </a:r>
            <a:r>
              <a:rPr lang="en-US" altLang="ko-KR" dirty="0"/>
              <a:t>, </a:t>
            </a:r>
            <a:r>
              <a:rPr lang="ko-KR" altLang="en-US" dirty="0"/>
              <a:t>응답의 순서는 반대가 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3" y="2683319"/>
            <a:ext cx="8916064" cy="258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25777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915000" cy="778098"/>
          </a:xfrm>
        </p:spPr>
        <p:txBody>
          <a:bodyPr/>
          <a:lstStyle/>
          <a:p>
            <a:r>
              <a:rPr lang="en-US" altLang="ko-KR" dirty="0"/>
              <a:t>Katana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OWIN </a:t>
            </a:r>
            <a:r>
              <a:rPr lang="ko-KR" altLang="en-US" dirty="0"/>
              <a:t>기반의 웹 응용프로그램을 작성하고 관리하기 </a:t>
            </a:r>
            <a:br>
              <a:rPr lang="en-US" altLang="ko-KR" dirty="0"/>
            </a:br>
            <a:r>
              <a:rPr lang="ko-KR" altLang="en-US" dirty="0"/>
              <a:t>위한 </a:t>
            </a:r>
            <a:r>
              <a:rPr lang="ko-KR" altLang="en-US" dirty="0" err="1"/>
              <a:t>오픈소스</a:t>
            </a:r>
            <a:r>
              <a:rPr lang="ko-KR" altLang="en-US" dirty="0"/>
              <a:t> 컴포넌트 세트</a:t>
            </a:r>
          </a:p>
          <a:p>
            <a:r>
              <a:rPr lang="ko-KR" altLang="en-US" dirty="0"/>
              <a:t>곧바로 적용 가능한 여러 </a:t>
            </a:r>
            <a:r>
              <a:rPr lang="ko-KR" altLang="en-US" dirty="0" err="1"/>
              <a:t>미들웨어</a:t>
            </a:r>
            <a:r>
              <a:rPr lang="ko-KR" altLang="en-US" dirty="0"/>
              <a:t> 구성요소를 제공함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53050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915000" cy="778098"/>
          </a:xfrm>
        </p:spPr>
        <p:txBody>
          <a:bodyPr/>
          <a:lstStyle/>
          <a:p>
            <a:r>
              <a:rPr lang="en-US" altLang="ko-KR" dirty="0"/>
              <a:t>Katana </a:t>
            </a:r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/>
              <a:t>서버설정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0405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    using </a:t>
            </a:r>
            <a:r>
              <a:rPr lang="en-US" altLang="ko-KR" dirty="0" err="1"/>
              <a:t>AppFunc</a:t>
            </a:r>
            <a:r>
              <a:rPr lang="en-US" altLang="ko-KR" dirty="0"/>
              <a:t> = </a:t>
            </a:r>
            <a:r>
              <a:rPr lang="en-US" altLang="ko-KR" b="1" dirty="0" err="1">
                <a:solidFill>
                  <a:srgbClr val="FF0000"/>
                </a:solidFill>
              </a:rPr>
              <a:t>Func</a:t>
            </a:r>
            <a:r>
              <a:rPr lang="en-US" altLang="ko-KR" b="1" dirty="0">
                <a:solidFill>
                  <a:srgbClr val="FF0000"/>
                </a:solidFill>
              </a:rPr>
              <a:t>&lt;</a:t>
            </a:r>
            <a:r>
              <a:rPr lang="en-US" altLang="ko-KR" b="1" dirty="0" err="1">
                <a:solidFill>
                  <a:srgbClr val="FF0000"/>
                </a:solidFill>
              </a:rPr>
              <a:t>IDictionary</a:t>
            </a:r>
            <a:r>
              <a:rPr lang="en-US" altLang="ko-KR" b="1" dirty="0">
                <a:solidFill>
                  <a:srgbClr val="FF0000"/>
                </a:solidFill>
              </a:rPr>
              <a:t>&lt;string, object&gt;, Task&gt;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class Program</a:t>
            </a:r>
          </a:p>
          <a:p>
            <a:pPr marL="0" indent="0">
              <a:buNone/>
            </a:pPr>
            <a:r>
              <a:rPr lang="en-US" altLang="ko-KR" dirty="0"/>
              <a:t>    {</a:t>
            </a:r>
          </a:p>
          <a:p>
            <a:pPr marL="0" indent="0">
              <a:buNone/>
            </a:pPr>
            <a:r>
              <a:rPr lang="en-US" altLang="ko-KR" dirty="0"/>
              <a:t>       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  {</a:t>
            </a:r>
          </a:p>
          <a:p>
            <a:pPr marL="0" indent="0">
              <a:buNone/>
            </a:pPr>
            <a:r>
              <a:rPr lang="en-US" altLang="ko-KR" dirty="0"/>
              <a:t>            </a:t>
            </a:r>
            <a:r>
              <a:rPr lang="en-US" altLang="ko-KR" dirty="0" err="1"/>
              <a:t>WebApp.Start</a:t>
            </a:r>
            <a:r>
              <a:rPr lang="en-US" altLang="ko-KR" dirty="0"/>
              <a:t>&lt;Startup&gt;("http://localhost:8080");</a:t>
            </a:r>
          </a:p>
          <a:p>
            <a:pPr marL="0" indent="0">
              <a:buNone/>
            </a:pPr>
            <a:r>
              <a:rPr lang="en-US" altLang="ko-KR" dirty="0"/>
              <a:t>            </a:t>
            </a:r>
            <a:r>
              <a:rPr lang="en-US" altLang="ko-KR" dirty="0" err="1"/>
              <a:t>Console.WriteLine</a:t>
            </a:r>
            <a:r>
              <a:rPr lang="en-US" altLang="ko-KR" dirty="0"/>
              <a:t>("Server Started; Press enter to Quit");</a:t>
            </a:r>
          </a:p>
          <a:p>
            <a:pPr marL="0" indent="0">
              <a:buNone/>
            </a:pPr>
            <a:r>
              <a:rPr lang="en-US" altLang="ko-KR" dirty="0"/>
              <a:t>            </a:t>
            </a:r>
            <a:r>
              <a:rPr lang="en-US" altLang="ko-KR" dirty="0" err="1"/>
              <a:t>Console.ReadLine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        }</a:t>
            </a:r>
          </a:p>
          <a:p>
            <a:pPr marL="0" indent="0">
              <a:buNone/>
            </a:pPr>
            <a:r>
              <a:rPr lang="en-US" altLang="ko-KR" dirty="0"/>
              <a:t>    }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09897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915000" cy="778098"/>
          </a:xfrm>
        </p:spPr>
        <p:txBody>
          <a:bodyPr/>
          <a:lstStyle/>
          <a:p>
            <a:r>
              <a:rPr lang="en-US" altLang="ko-KR" dirty="0" err="1"/>
              <a:t>IOwinContext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544616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public </a:t>
            </a:r>
            <a:r>
              <a:rPr lang="en-US" altLang="ko-KR" sz="1800" dirty="0" err="1"/>
              <a:t>AppFunc</a:t>
            </a:r>
            <a:r>
              <a:rPr lang="en-US" altLang="ko-KR" sz="1800" dirty="0"/>
              <a:t> </a:t>
            </a:r>
            <a:r>
              <a:rPr lang="en-US" altLang="ko-KR" sz="1800" dirty="0" err="1"/>
              <a:t>MyMiddleWare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AppFunc</a:t>
            </a:r>
            <a:r>
              <a:rPr lang="en-US" altLang="ko-KR" sz="1800" dirty="0"/>
              <a:t> next)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 </a:t>
            </a:r>
            <a:r>
              <a:rPr lang="en-US" altLang="ko-KR" sz="1800" dirty="0" err="1"/>
              <a:t>AppFunc</a:t>
            </a:r>
            <a:r>
              <a:rPr lang="en-US" altLang="ko-KR" sz="1800" dirty="0"/>
              <a:t> </a:t>
            </a:r>
            <a:r>
              <a:rPr lang="en-US" altLang="ko-KR" sz="1800" dirty="0" err="1"/>
              <a:t>appFunc</a:t>
            </a:r>
            <a:r>
              <a:rPr lang="en-US" altLang="ko-KR" sz="1800" dirty="0"/>
              <a:t> = </a:t>
            </a:r>
            <a:r>
              <a:rPr lang="en-US" altLang="ko-KR" sz="1800" dirty="0" err="1"/>
              <a:t>async</a:t>
            </a:r>
            <a:r>
              <a:rPr lang="en-US" altLang="ko-KR" sz="1800" dirty="0"/>
              <a:t> (</a:t>
            </a:r>
            <a:r>
              <a:rPr lang="en-US" altLang="ko-KR" sz="1800" dirty="0" err="1"/>
              <a:t>IDictionary</a:t>
            </a:r>
            <a:r>
              <a:rPr lang="en-US" altLang="ko-KR" sz="1800" dirty="0"/>
              <a:t>&lt;string, object&gt; environment) =&gt;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 {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     </a:t>
            </a:r>
            <a:r>
              <a:rPr lang="en-US" altLang="ko-KR" sz="1800" b="1" dirty="0" err="1"/>
              <a:t>IOwinContext</a:t>
            </a:r>
            <a:r>
              <a:rPr lang="en-US" altLang="ko-KR" sz="1800" b="1" dirty="0"/>
              <a:t> context = new </a:t>
            </a:r>
            <a:r>
              <a:rPr lang="en-US" altLang="ko-KR" sz="1800" b="1" dirty="0" err="1"/>
              <a:t>OwinContext</a:t>
            </a:r>
            <a:r>
              <a:rPr lang="en-US" altLang="ko-KR" sz="1800" b="1" dirty="0"/>
              <a:t>(environment);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     await </a:t>
            </a:r>
            <a:r>
              <a:rPr lang="en-US" altLang="ko-KR" sz="1800" b="1" dirty="0" err="1"/>
              <a:t>context.Response.WriteAsync</a:t>
            </a:r>
            <a:r>
              <a:rPr lang="en-US" altLang="ko-KR" sz="1800" dirty="0"/>
              <a:t>(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                     "&lt;h1&gt;Hello from My First Middleware&lt;/h1&gt;");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     await </a:t>
            </a:r>
            <a:r>
              <a:rPr lang="en-US" altLang="ko-KR" sz="1800" b="1" dirty="0" err="1"/>
              <a:t>next.Invoke</a:t>
            </a:r>
            <a:r>
              <a:rPr lang="en-US" altLang="ko-KR" sz="1800" dirty="0"/>
              <a:t>(environment);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 };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    return </a:t>
            </a:r>
            <a:r>
              <a:rPr lang="en-US" altLang="ko-KR" sz="1800" dirty="0" err="1"/>
              <a:t>appFunc</a:t>
            </a:r>
            <a:r>
              <a:rPr lang="en-US" altLang="ko-KR" sz="1800" dirty="0"/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}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49694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915000" cy="778098"/>
          </a:xfrm>
        </p:spPr>
        <p:txBody>
          <a:bodyPr/>
          <a:lstStyle/>
          <a:p>
            <a:r>
              <a:rPr lang="ko-KR" altLang="en-US" dirty="0" err="1"/>
              <a:t>미들웨어</a:t>
            </a:r>
            <a:r>
              <a:rPr lang="ko-KR" altLang="en-US" dirty="0"/>
              <a:t> 클래스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54461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AppFunc</a:t>
            </a:r>
            <a:r>
              <a:rPr lang="ko-KR" altLang="en-US" dirty="0"/>
              <a:t>를 매개변수로 하는 </a:t>
            </a:r>
            <a:r>
              <a:rPr lang="ko-KR" altLang="en-US" b="1" dirty="0" err="1"/>
              <a:t>생성자</a:t>
            </a:r>
            <a:r>
              <a:rPr lang="ko-KR" altLang="en-US" dirty="0" err="1"/>
              <a:t>를</a:t>
            </a:r>
            <a:r>
              <a:rPr lang="ko-KR" altLang="en-US" dirty="0"/>
              <a:t> 가져야 함</a:t>
            </a:r>
          </a:p>
          <a:p>
            <a:r>
              <a:rPr lang="en-US" altLang="ko-KR" dirty="0" err="1"/>
              <a:t>IDictionary</a:t>
            </a:r>
            <a:r>
              <a:rPr lang="en-US" altLang="ko-KR" dirty="0"/>
              <a:t>&lt;string, object&gt;</a:t>
            </a:r>
            <a:r>
              <a:rPr lang="ko-KR" altLang="en-US" dirty="0"/>
              <a:t>를 매개변수로 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Task</a:t>
            </a:r>
            <a:r>
              <a:rPr lang="ko-KR" altLang="en-US" dirty="0"/>
              <a:t>를 </a:t>
            </a:r>
            <a:r>
              <a:rPr lang="ko-KR" altLang="en-US" dirty="0" err="1"/>
              <a:t>리턴하는</a:t>
            </a:r>
            <a:r>
              <a:rPr lang="ko-KR" altLang="en-US" dirty="0"/>
              <a:t> </a:t>
            </a:r>
            <a:r>
              <a:rPr lang="en-US" altLang="ko-KR" b="1" dirty="0"/>
              <a:t>Invoke()</a:t>
            </a:r>
            <a:r>
              <a:rPr lang="ko-KR" altLang="en-US" dirty="0"/>
              <a:t> </a:t>
            </a:r>
            <a:r>
              <a:rPr lang="ko-KR" altLang="en-US" dirty="0" err="1"/>
              <a:t>메서드를</a:t>
            </a:r>
            <a:r>
              <a:rPr lang="ko-KR" altLang="en-US" dirty="0"/>
              <a:t> 가져야 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8756" y="2924944"/>
            <a:ext cx="87129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public class </a:t>
            </a:r>
            <a:r>
              <a:rPr lang="en-US" altLang="ko-KR" sz="1400" dirty="0" err="1">
                <a:latin typeface="Consolas" panose="020B0609020204030204" pitchFamily="49" charset="0"/>
              </a:rPr>
              <a:t>MyMiddlewareComponent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</a:t>
            </a:r>
            <a:r>
              <a:rPr lang="en-US" altLang="ko-KR" sz="1400" dirty="0" err="1">
                <a:latin typeface="Consolas" panose="020B0609020204030204" pitchFamily="49" charset="0"/>
              </a:rPr>
              <a:t>AppFunc</a:t>
            </a:r>
            <a:r>
              <a:rPr lang="en-US" altLang="ko-KR" sz="1400" dirty="0">
                <a:latin typeface="Consolas" panose="020B0609020204030204" pitchFamily="49" charset="0"/>
              </a:rPr>
              <a:t> _next;</a:t>
            </a:r>
          </a:p>
          <a:p>
            <a:br>
              <a:rPr lang="en-US" altLang="ko-KR" sz="1400" dirty="0">
                <a:latin typeface="Consolas" panose="020B0609020204030204" pitchFamily="49" charset="0"/>
              </a:rPr>
            </a:b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    </a:t>
            </a:r>
            <a:r>
              <a:rPr lang="en-US" altLang="ko-KR" sz="1400" b="1" dirty="0">
                <a:latin typeface="Consolas" panose="020B0609020204030204" pitchFamily="49" charset="0"/>
              </a:rPr>
              <a:t>public </a:t>
            </a:r>
            <a:r>
              <a:rPr lang="en-US" altLang="ko-KR" sz="1400" b="1" dirty="0" err="1">
                <a:latin typeface="Consolas" panose="020B0609020204030204" pitchFamily="49" charset="0"/>
              </a:rPr>
              <a:t>MyMiddlewareComponent</a:t>
            </a:r>
            <a:r>
              <a:rPr lang="en-US" altLang="ko-KR" sz="1400" b="1" dirty="0"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latin typeface="Consolas" panose="020B0609020204030204" pitchFamily="49" charset="0"/>
              </a:rPr>
              <a:t>AppFunc</a:t>
            </a:r>
            <a:r>
              <a:rPr lang="en-US" altLang="ko-KR" sz="1400" b="1" dirty="0">
                <a:latin typeface="Consolas" panose="020B0609020204030204" pitchFamily="49" charset="0"/>
              </a:rPr>
              <a:t> next)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    _next = next;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 </a:t>
            </a:r>
            <a:r>
              <a:rPr lang="en-US" altLang="ko-KR" sz="1400" b="1" dirty="0">
                <a:latin typeface="Consolas" panose="020B0609020204030204" pitchFamily="49" charset="0"/>
              </a:rPr>
              <a:t>public </a:t>
            </a:r>
            <a:r>
              <a:rPr lang="en-US" altLang="ko-KR" sz="1400" b="1" dirty="0" err="1">
                <a:latin typeface="Consolas" panose="020B0609020204030204" pitchFamily="49" charset="0"/>
              </a:rPr>
              <a:t>async</a:t>
            </a:r>
            <a:r>
              <a:rPr lang="en-US" altLang="ko-KR" sz="1400" b="1" dirty="0">
                <a:latin typeface="Consolas" panose="020B0609020204030204" pitchFamily="49" charset="0"/>
              </a:rPr>
              <a:t> Task Invoke(</a:t>
            </a:r>
            <a:r>
              <a:rPr lang="en-US" altLang="ko-KR" sz="1400" b="1" dirty="0" err="1">
                <a:latin typeface="Consolas" panose="020B0609020204030204" pitchFamily="49" charset="0"/>
              </a:rPr>
              <a:t>IDictionary</a:t>
            </a:r>
            <a:r>
              <a:rPr lang="en-US" altLang="ko-KR" sz="1400" b="1" dirty="0">
                <a:latin typeface="Consolas" panose="020B0609020204030204" pitchFamily="49" charset="0"/>
              </a:rPr>
              <a:t>&lt;string, object&gt; environment)</a:t>
            </a:r>
            <a:endParaRPr lang="en-US" altLang="ko-KR" sz="1400" dirty="0">
              <a:latin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    </a:t>
            </a:r>
            <a:r>
              <a:rPr lang="en-US" altLang="ko-KR" sz="1400" dirty="0" err="1">
                <a:latin typeface="Consolas" panose="020B0609020204030204" pitchFamily="49" charset="0"/>
              </a:rPr>
              <a:t>IOwinContext</a:t>
            </a:r>
            <a:r>
              <a:rPr lang="en-US" altLang="ko-KR" sz="1400" dirty="0">
                <a:latin typeface="Consolas" panose="020B0609020204030204" pitchFamily="49" charset="0"/>
              </a:rPr>
              <a:t> context = new </a:t>
            </a:r>
            <a:r>
              <a:rPr lang="en-US" altLang="ko-KR" sz="1400" dirty="0" err="1">
                <a:latin typeface="Consolas" panose="020B0609020204030204" pitchFamily="49" charset="0"/>
              </a:rPr>
              <a:t>OwinContext</a:t>
            </a:r>
            <a:r>
              <a:rPr lang="en-US" altLang="ko-KR" sz="1400" dirty="0">
                <a:latin typeface="Consolas" panose="020B0609020204030204" pitchFamily="49" charset="0"/>
              </a:rPr>
              <a:t>(environment);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    await </a:t>
            </a:r>
            <a:r>
              <a:rPr lang="en-US" altLang="ko-KR" sz="1400" dirty="0" err="1">
                <a:latin typeface="Consolas" panose="020B0609020204030204" pitchFamily="49" charset="0"/>
              </a:rPr>
              <a:t>context.Response.WriteAsync</a:t>
            </a:r>
            <a:r>
              <a:rPr lang="en-US" altLang="ko-KR" sz="1400" dirty="0">
                <a:latin typeface="Consolas" panose="020B0609020204030204" pitchFamily="49" charset="0"/>
              </a:rPr>
              <a:t>("&lt;h1&gt;Hello from My First Middleware&lt;/h1&gt;");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    await _</a:t>
            </a:r>
            <a:r>
              <a:rPr lang="en-US" altLang="ko-KR" sz="1400" dirty="0" err="1">
                <a:latin typeface="Consolas" panose="020B0609020204030204" pitchFamily="49" charset="0"/>
              </a:rPr>
              <a:t>next.Invoke</a:t>
            </a:r>
            <a:r>
              <a:rPr lang="en-US" altLang="ko-KR" sz="1400" dirty="0">
                <a:latin typeface="Consolas" panose="020B0609020204030204" pitchFamily="49" charset="0"/>
              </a:rPr>
              <a:t>(environment);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35949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915000" cy="778098"/>
          </a:xfrm>
        </p:spPr>
        <p:txBody>
          <a:bodyPr/>
          <a:lstStyle/>
          <a:p>
            <a:r>
              <a:rPr lang="ko-KR" altLang="en-US" dirty="0" err="1"/>
              <a:t>미들웨어</a:t>
            </a:r>
            <a:r>
              <a:rPr lang="ko-KR" altLang="en-US" dirty="0"/>
              <a:t> 클래스 작성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OWIN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5003" y="1484784"/>
            <a:ext cx="87129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onsolas" panose="020B0609020204030204" pitchFamily="49" charset="0"/>
              </a:rPr>
              <a:t>public class Startup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    public void Configuration(</a:t>
            </a:r>
            <a:r>
              <a:rPr lang="en-US" altLang="ko-KR" sz="2000" dirty="0" err="1">
                <a:latin typeface="Consolas" panose="020B0609020204030204" pitchFamily="49" charset="0"/>
              </a:rPr>
              <a:t>IAppBuilder</a:t>
            </a:r>
            <a:r>
              <a:rPr lang="en-US" altLang="ko-KR" sz="2000" dirty="0">
                <a:latin typeface="Consolas" panose="020B0609020204030204" pitchFamily="49" charset="0"/>
              </a:rPr>
              <a:t> app)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    {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	 //</a:t>
            </a:r>
            <a:r>
              <a:rPr lang="ko-KR" altLang="en-US" sz="2000" dirty="0">
                <a:latin typeface="Consolas" panose="020B0609020204030204" pitchFamily="49" charset="0"/>
              </a:rPr>
              <a:t>타입 파라미터로 지정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</a:rPr>
              <a:t>        </a:t>
            </a:r>
            <a:r>
              <a:rPr lang="en-US" altLang="ko-KR" sz="2000" dirty="0" err="1">
                <a:latin typeface="Consolas" panose="020B0609020204030204" pitchFamily="49" charset="0"/>
              </a:rPr>
              <a:t>app.Use</a:t>
            </a:r>
            <a:r>
              <a:rPr lang="en-US" altLang="ko-KR" sz="2000" dirty="0">
                <a:latin typeface="Consolas" panose="020B0609020204030204" pitchFamily="49" charset="0"/>
              </a:rPr>
              <a:t>&lt;</a:t>
            </a:r>
            <a:r>
              <a:rPr lang="en-US" altLang="ko-KR" sz="2000" b="1" dirty="0" err="1">
                <a:latin typeface="Consolas" panose="020B0609020204030204" pitchFamily="49" charset="0"/>
              </a:rPr>
              <a:t>MyMiddlewareComponent</a:t>
            </a:r>
            <a:r>
              <a:rPr lang="en-US" altLang="ko-KR" sz="2000" dirty="0">
                <a:latin typeface="Consolas" panose="020B0609020204030204" pitchFamily="49" charset="0"/>
              </a:rPr>
              <a:t>&gt;(); </a:t>
            </a:r>
            <a:endParaRPr lang="ko-KR" altLang="en-US" sz="2000" dirty="0">
              <a:latin typeface="Consolas" panose="020B0609020204030204" pitchFamily="49" charset="0"/>
            </a:endParaRPr>
          </a:p>
          <a:p>
            <a:r>
              <a:rPr lang="ko-KR" altLang="en-US" sz="2000" dirty="0">
                <a:latin typeface="Consolas" panose="020B0609020204030204" pitchFamily="49" charset="0"/>
              </a:rPr>
              <a:t>    </a:t>
            </a:r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548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Hello World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화면에 텍스트 박스와 버튼을 놓고</a:t>
            </a:r>
            <a:r>
              <a:rPr lang="en-US" altLang="ko-KR" dirty="0"/>
              <a:t>, </a:t>
            </a:r>
            <a:r>
              <a:rPr lang="ko-KR" altLang="en-US" dirty="0"/>
              <a:t>버튼을 눌렀을 때 </a:t>
            </a:r>
            <a:br>
              <a:rPr lang="en-US" altLang="ko-KR" dirty="0"/>
            </a:br>
            <a:r>
              <a:rPr lang="ko-KR" altLang="en-US" dirty="0"/>
              <a:t>다른 메시지가 출력되는 간단한 </a:t>
            </a:r>
            <a:r>
              <a:rPr lang="en-US" altLang="ko-KR" dirty="0"/>
              <a:t>App</a:t>
            </a:r>
            <a:r>
              <a:rPr lang="ko-KR" altLang="en-US" dirty="0"/>
              <a:t>을 만들어 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7776864" cy="186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82" y="3645024"/>
            <a:ext cx="6408712" cy="293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202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 </a:t>
            </a:r>
            <a:r>
              <a:rPr lang="ko-KR" altLang="en-US" dirty="0"/>
              <a:t>핀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704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en-US" altLang="ko-KR" dirty="0"/>
              <a:t> IO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통신</a:t>
            </a:r>
            <a:r>
              <a:rPr lang="en-US" altLang="ko-KR" dirty="0"/>
              <a:t>: </a:t>
            </a:r>
            <a:r>
              <a:rPr lang="ko-KR" altLang="en-US" dirty="0"/>
              <a:t>비교적 고속통신 가능</a:t>
            </a:r>
            <a:endParaRPr lang="en-US" altLang="ko-KR" dirty="0"/>
          </a:p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  <a:r>
              <a:rPr lang="en-US" altLang="ko-KR" dirty="0"/>
              <a:t>: </a:t>
            </a:r>
            <a:r>
              <a:rPr lang="ko-KR" altLang="en-US" dirty="0"/>
              <a:t>저속통신에서 많이 사용</a:t>
            </a:r>
            <a:r>
              <a:rPr lang="en-US" altLang="ko-KR" dirty="0"/>
              <a:t>, </a:t>
            </a:r>
            <a:r>
              <a:rPr lang="ko-KR" altLang="en-US" dirty="0"/>
              <a:t>여러 장치에서 지원</a:t>
            </a:r>
            <a:endParaRPr lang="en-US" altLang="ko-KR" dirty="0"/>
          </a:p>
          <a:p>
            <a:r>
              <a:rPr lang="en-US" altLang="ko-KR" dirty="0"/>
              <a:t>GPIO : </a:t>
            </a:r>
            <a:r>
              <a:rPr lang="ko-KR" altLang="en-US" dirty="0"/>
              <a:t>레벨신호를 통한 장치 제어 및 사용자 정의 통신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08" y="2564904"/>
            <a:ext cx="6840760" cy="415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77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en-US" altLang="ko-KR" dirty="0"/>
              <a:t> IO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r>
              <a:rPr lang="ko-KR" altLang="en-US" dirty="0"/>
              <a:t>개의 </a:t>
            </a:r>
            <a:r>
              <a:rPr lang="en-US" altLang="ko-KR" dirty="0"/>
              <a:t>GPIO </a:t>
            </a:r>
            <a:r>
              <a:rPr lang="ko-KR" altLang="en-US" dirty="0"/>
              <a:t>핀</a:t>
            </a:r>
            <a:r>
              <a:rPr lang="en-US" altLang="ko-KR" dirty="0"/>
              <a:t>, 2</a:t>
            </a:r>
            <a:r>
              <a:rPr lang="ko-KR" altLang="en-US" dirty="0"/>
              <a:t>개의 </a:t>
            </a:r>
            <a:r>
              <a:rPr lang="en-US" altLang="ko-KR" dirty="0"/>
              <a:t>SPI </a:t>
            </a:r>
            <a:r>
              <a:rPr lang="ko-KR" altLang="en-US" dirty="0"/>
              <a:t>버스</a:t>
            </a:r>
            <a:r>
              <a:rPr lang="en-US" altLang="ko-KR" dirty="0"/>
              <a:t>, 1</a:t>
            </a:r>
            <a:r>
              <a:rPr lang="ko-KR" altLang="en-US" dirty="0"/>
              <a:t>개의 </a:t>
            </a:r>
            <a:r>
              <a:rPr lang="en-US" altLang="ko-KR" dirty="0"/>
              <a:t>I2C </a:t>
            </a:r>
            <a:r>
              <a:rPr lang="ko-KR" altLang="en-US" dirty="0"/>
              <a:t>버스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5V</a:t>
            </a:r>
            <a:r>
              <a:rPr lang="ko-KR" altLang="en-US" dirty="0"/>
              <a:t>핀</a:t>
            </a:r>
            <a:r>
              <a:rPr lang="en-US" altLang="ko-KR" dirty="0"/>
              <a:t>, 2</a:t>
            </a:r>
            <a:r>
              <a:rPr lang="ko-KR" altLang="en-US" dirty="0"/>
              <a:t>개의 </a:t>
            </a:r>
            <a:r>
              <a:rPr lang="en-US" altLang="ko-KR" dirty="0"/>
              <a:t>3.3V</a:t>
            </a:r>
            <a:r>
              <a:rPr lang="ko-KR" altLang="en-US" dirty="0"/>
              <a:t>핀</a:t>
            </a:r>
            <a:r>
              <a:rPr lang="en-US" altLang="ko-KR" dirty="0"/>
              <a:t>, 8</a:t>
            </a:r>
            <a:r>
              <a:rPr lang="ko-KR" altLang="en-US" dirty="0"/>
              <a:t>개의 </a:t>
            </a:r>
            <a:r>
              <a:rPr lang="en-US" altLang="ko-KR" dirty="0"/>
              <a:t>GND</a:t>
            </a:r>
            <a:r>
              <a:rPr lang="ko-KR" altLang="en-US" dirty="0"/>
              <a:t>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08" y="2564904"/>
            <a:ext cx="6840760" cy="415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2731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핀의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628800"/>
            <a:ext cx="8229600" cy="504056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using </a:t>
            </a:r>
            <a:r>
              <a:rPr lang="en-US" altLang="ko-KR" sz="1600" b="1" dirty="0" err="1">
                <a:latin typeface="Consolas" pitchFamily="49" charset="0"/>
              </a:rPr>
              <a:t>Windows.Devices.Gpio</a:t>
            </a:r>
            <a:r>
              <a:rPr lang="en-US" altLang="ko-KR" sz="1600" b="1" dirty="0">
                <a:latin typeface="Consola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public void GPIO()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</a:t>
            </a:r>
            <a:r>
              <a:rPr lang="en-US" altLang="ko-KR" sz="1600" b="1" dirty="0">
                <a:solidFill>
                  <a:srgbClr val="00B050"/>
                </a:solidFill>
                <a:latin typeface="Consolas" pitchFamily="49" charset="0"/>
              </a:rPr>
              <a:t>// </a:t>
            </a:r>
            <a:r>
              <a:rPr lang="ko-KR" altLang="en-US" sz="1600" b="1" dirty="0">
                <a:solidFill>
                  <a:srgbClr val="00B050"/>
                </a:solidFill>
                <a:latin typeface="Consolas" pitchFamily="49" charset="0"/>
              </a:rPr>
              <a:t>시스템</a:t>
            </a:r>
            <a:r>
              <a:rPr lang="en-US" altLang="ko-KR" sz="1600" b="1" dirty="0">
                <a:solidFill>
                  <a:srgbClr val="00B050"/>
                </a:solidFill>
                <a:latin typeface="Consolas" pitchFamily="49" charset="0"/>
              </a:rPr>
              <a:t>(</a:t>
            </a:r>
            <a:r>
              <a:rPr lang="ko-KR" altLang="en-US" sz="1600" b="1" dirty="0" err="1">
                <a:solidFill>
                  <a:srgbClr val="00B050"/>
                </a:solidFill>
                <a:latin typeface="Consolas" pitchFamily="49" charset="0"/>
              </a:rPr>
              <a:t>라즈베리파이</a:t>
            </a:r>
            <a:r>
              <a:rPr lang="en-US" altLang="ko-KR" sz="1600" b="1" dirty="0">
                <a:solidFill>
                  <a:srgbClr val="00B050"/>
                </a:solidFill>
                <a:latin typeface="Consolas" pitchFamily="49" charset="0"/>
              </a:rPr>
              <a:t>)</a:t>
            </a:r>
            <a:r>
              <a:rPr lang="ko-KR" altLang="en-US" sz="1600" b="1" dirty="0">
                <a:solidFill>
                  <a:srgbClr val="00B050"/>
                </a:solidFill>
                <a:latin typeface="Consolas" pitchFamily="49" charset="0"/>
              </a:rPr>
              <a:t>의 </a:t>
            </a:r>
            <a:r>
              <a:rPr lang="en-US" altLang="ko-KR" sz="1600" b="1" dirty="0">
                <a:solidFill>
                  <a:srgbClr val="00B050"/>
                </a:solidFill>
                <a:latin typeface="Consolas" pitchFamily="49" charset="0"/>
              </a:rPr>
              <a:t>GPIO </a:t>
            </a:r>
            <a:r>
              <a:rPr lang="ko-KR" altLang="en-US" sz="1600" b="1" dirty="0">
                <a:solidFill>
                  <a:srgbClr val="00B050"/>
                </a:solidFill>
                <a:latin typeface="Consolas" pitchFamily="49" charset="0"/>
              </a:rPr>
              <a:t>객체를 얻어 옴</a:t>
            </a:r>
            <a:endParaRPr lang="en-US" altLang="ko-KR" sz="16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</a:t>
            </a:r>
            <a:r>
              <a:rPr lang="en-US" altLang="ko-KR" sz="1600" b="1" dirty="0" err="1">
                <a:latin typeface="Consolas" pitchFamily="49" charset="0"/>
              </a:rPr>
              <a:t>GpioController</a:t>
            </a:r>
            <a:r>
              <a:rPr lang="en-US" altLang="ko-KR" sz="1600" b="1" dirty="0">
                <a:latin typeface="Consolas" pitchFamily="49" charset="0"/>
              </a:rPr>
              <a:t> </a:t>
            </a:r>
            <a:r>
              <a:rPr lang="en-US" altLang="ko-KR" sz="1600" b="1" dirty="0" err="1">
                <a:latin typeface="Consolas" pitchFamily="49" charset="0"/>
              </a:rPr>
              <a:t>gpio</a:t>
            </a:r>
            <a:r>
              <a:rPr lang="en-US" altLang="ko-KR" sz="1600" b="1" dirty="0">
                <a:latin typeface="Consolas" pitchFamily="49" charset="0"/>
              </a:rPr>
              <a:t> = </a:t>
            </a:r>
            <a:r>
              <a:rPr lang="en-US" altLang="ko-KR" sz="1600" b="1" dirty="0" err="1">
                <a:latin typeface="Consolas" pitchFamily="49" charset="0"/>
              </a:rPr>
              <a:t>GpioController.GetDefault</a:t>
            </a:r>
            <a:r>
              <a:rPr lang="en-US" altLang="ko-KR" sz="1600" b="1" dirty="0">
                <a:latin typeface="Consolas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if (</a:t>
            </a:r>
            <a:r>
              <a:rPr lang="en-US" altLang="ko-KR" sz="1600" b="1" dirty="0" err="1">
                <a:latin typeface="Consolas" pitchFamily="49" charset="0"/>
              </a:rPr>
              <a:t>gpio</a:t>
            </a:r>
            <a:r>
              <a:rPr lang="en-US" altLang="ko-KR" sz="1600" b="1" dirty="0">
                <a:latin typeface="Consolas" pitchFamily="49" charset="0"/>
              </a:rPr>
              <a:t> == null)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    return; </a:t>
            </a:r>
            <a:r>
              <a:rPr lang="en-US" altLang="ko-KR" sz="1600" b="1" dirty="0">
                <a:solidFill>
                  <a:srgbClr val="00B050"/>
                </a:solidFill>
                <a:latin typeface="Consolas" pitchFamily="49" charset="0"/>
              </a:rPr>
              <a:t>// GPIO</a:t>
            </a:r>
            <a:r>
              <a:rPr lang="ko-KR" altLang="en-US" sz="1600" b="1" dirty="0">
                <a:solidFill>
                  <a:srgbClr val="00B050"/>
                </a:solidFill>
                <a:latin typeface="Consolas" pitchFamily="49" charset="0"/>
              </a:rPr>
              <a:t>를 사용할 수 없는 경우</a:t>
            </a:r>
            <a:endParaRPr lang="en-US" altLang="ko-KR" sz="16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</a:t>
            </a:r>
            <a:r>
              <a:rPr lang="en-US" altLang="ko-KR" sz="1600" b="1" dirty="0">
                <a:solidFill>
                  <a:srgbClr val="00B050"/>
                </a:solidFill>
                <a:latin typeface="Consolas" pitchFamily="49" charset="0"/>
              </a:rPr>
              <a:t>// GPIO 5</a:t>
            </a:r>
            <a:r>
              <a:rPr lang="ko-KR" altLang="en-US" sz="1600" b="1" dirty="0">
                <a:solidFill>
                  <a:srgbClr val="00B050"/>
                </a:solidFill>
                <a:latin typeface="Consolas" pitchFamily="49" charset="0"/>
              </a:rPr>
              <a:t>를 사용하기 위해 열기</a:t>
            </a:r>
            <a:endParaRPr lang="en-US" altLang="ko-KR" sz="16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using (</a:t>
            </a:r>
            <a:r>
              <a:rPr lang="en-US" altLang="ko-KR" sz="1600" b="1" dirty="0" err="1">
                <a:latin typeface="Consolas" pitchFamily="49" charset="0"/>
              </a:rPr>
              <a:t>GpioPin</a:t>
            </a:r>
            <a:r>
              <a:rPr lang="en-US" altLang="ko-KR" sz="1600" b="1" dirty="0">
                <a:latin typeface="Consolas" pitchFamily="49" charset="0"/>
              </a:rPr>
              <a:t> pin = </a:t>
            </a:r>
            <a:r>
              <a:rPr lang="en-US" altLang="ko-KR" sz="1600" b="1" dirty="0" err="1">
                <a:latin typeface="Consolas" pitchFamily="49" charset="0"/>
              </a:rPr>
              <a:t>gpio.OpenPin</a:t>
            </a:r>
            <a:r>
              <a:rPr lang="en-US" altLang="ko-KR" sz="1600" b="1" dirty="0">
                <a:latin typeface="Consolas" pitchFamily="49" charset="0"/>
              </a:rPr>
              <a:t>(5))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    </a:t>
            </a:r>
            <a:r>
              <a:rPr lang="en-US" altLang="ko-KR" sz="1600" b="1" dirty="0">
                <a:solidFill>
                  <a:srgbClr val="00B050"/>
                </a:solidFill>
                <a:latin typeface="Consolas" pitchFamily="49" charset="0"/>
              </a:rPr>
              <a:t>// </a:t>
            </a:r>
            <a:r>
              <a:rPr lang="ko-KR" altLang="en-US" sz="1600" b="1" dirty="0">
                <a:solidFill>
                  <a:srgbClr val="00B050"/>
                </a:solidFill>
                <a:latin typeface="Consolas" pitchFamily="49" charset="0"/>
              </a:rPr>
              <a:t>핀의 기본 값을 설정</a:t>
            </a:r>
            <a:endParaRPr lang="en-US" altLang="ko-KR" sz="16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    </a:t>
            </a:r>
            <a:r>
              <a:rPr lang="en-US" altLang="ko-KR" sz="1600" b="1" dirty="0" err="1">
                <a:latin typeface="Consolas" pitchFamily="49" charset="0"/>
              </a:rPr>
              <a:t>pin.Write</a:t>
            </a:r>
            <a:r>
              <a:rPr lang="en-US" altLang="ko-KR" sz="1600" b="1" dirty="0">
                <a:latin typeface="Consolas" pitchFamily="49" charset="0"/>
              </a:rPr>
              <a:t>(</a:t>
            </a:r>
            <a:r>
              <a:rPr lang="en-US" altLang="ko-KR" sz="1600" b="1" dirty="0" err="1">
                <a:latin typeface="Consolas" pitchFamily="49" charset="0"/>
              </a:rPr>
              <a:t>GpioPinValue.High</a:t>
            </a:r>
            <a:r>
              <a:rPr lang="en-US" altLang="ko-KR" sz="16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    </a:t>
            </a:r>
            <a:r>
              <a:rPr lang="en-US" altLang="ko-KR" sz="1600" b="1" dirty="0">
                <a:solidFill>
                  <a:srgbClr val="00B050"/>
                </a:solidFill>
                <a:latin typeface="Consolas" pitchFamily="49" charset="0"/>
              </a:rPr>
              <a:t>// </a:t>
            </a:r>
            <a:r>
              <a:rPr lang="ko-KR" altLang="en-US" sz="1600" b="1" dirty="0">
                <a:solidFill>
                  <a:srgbClr val="00B050"/>
                </a:solidFill>
                <a:latin typeface="Consolas" pitchFamily="49" charset="0"/>
              </a:rPr>
              <a:t>핀의 입출력 방향을 출력으로 설정</a:t>
            </a:r>
            <a:endParaRPr lang="en-US" altLang="ko-KR" sz="16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    </a:t>
            </a:r>
            <a:r>
              <a:rPr lang="en-US" altLang="ko-KR" sz="1600" b="1" dirty="0" err="1">
                <a:latin typeface="Consolas" pitchFamily="49" charset="0"/>
              </a:rPr>
              <a:t>pin.SetDriveMode</a:t>
            </a:r>
            <a:r>
              <a:rPr lang="en-US" altLang="ko-KR" sz="1600" b="1" dirty="0">
                <a:latin typeface="Consolas" pitchFamily="49" charset="0"/>
              </a:rPr>
              <a:t>(</a:t>
            </a:r>
            <a:r>
              <a:rPr lang="en-US" altLang="ko-KR" sz="1600" b="1" dirty="0" err="1">
                <a:latin typeface="Consolas" pitchFamily="49" charset="0"/>
              </a:rPr>
              <a:t>GpioPinDriveMode.Output</a:t>
            </a:r>
            <a:r>
              <a:rPr lang="en-US" altLang="ko-KR" sz="16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Consolas" pitchFamily="49" charset="0"/>
              </a:rPr>
              <a:t>}</a:t>
            </a:r>
            <a:endParaRPr lang="ko-KR" altLang="en-US" sz="1600" b="1" dirty="0">
              <a:latin typeface="Consolas" pitchFamily="49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5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LED </a:t>
            </a:r>
            <a:r>
              <a:rPr lang="ko-KR" altLang="en-US" dirty="0"/>
              <a:t>점멸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en-US" altLang="ko-KR" dirty="0"/>
              <a:t>C# </a:t>
            </a:r>
            <a:r>
              <a:rPr lang="ko-KR" altLang="en-US" dirty="0"/>
              <a:t>코드로 </a:t>
            </a:r>
            <a:r>
              <a:rPr lang="en-US" altLang="ko-KR" dirty="0"/>
              <a:t>1</a:t>
            </a:r>
            <a:r>
              <a:rPr lang="ko-KR" altLang="en-US" dirty="0"/>
              <a:t>초 간격으로 깜빡이도록 하드웨어를 구성하고</a:t>
            </a:r>
            <a:r>
              <a:rPr lang="en-US" altLang="ko-KR" dirty="0"/>
              <a:t>, </a:t>
            </a:r>
            <a:r>
              <a:rPr lang="ko-KR" altLang="en-US" dirty="0"/>
              <a:t>프로그램을 작성합니다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220</a:t>
            </a:r>
            <a:r>
              <a:rPr lang="ko-KR" altLang="en-US" dirty="0"/>
              <a:t>옴 </a:t>
            </a:r>
            <a:r>
              <a:rPr lang="ko-KR" altLang="en-US" dirty="0" err="1"/>
              <a:t>저항와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en-US" altLang="ko-KR" dirty="0"/>
              <a:t>3.3V</a:t>
            </a:r>
            <a:r>
              <a:rPr lang="ko-KR" altLang="en-US" dirty="0"/>
              <a:t>와 </a:t>
            </a:r>
            <a:r>
              <a:rPr lang="en-US" altLang="ko-KR" dirty="0"/>
              <a:t>GPIO 5</a:t>
            </a:r>
            <a:r>
              <a:rPr lang="ko-KR" altLang="en-US" dirty="0"/>
              <a:t>번 핀에 연결합니다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40968"/>
            <a:ext cx="3875552" cy="262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37596"/>
            <a:ext cx="4320480" cy="335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64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SW</a:t>
            </a:r>
            <a:r>
              <a:rPr lang="ko-KR" altLang="en-US" dirty="0"/>
              <a:t>와 </a:t>
            </a:r>
            <a:r>
              <a:rPr lang="en-US" altLang="ko-KR" dirty="0"/>
              <a:t>LED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 </a:t>
            </a:r>
            <a:r>
              <a:rPr lang="ko-KR" altLang="en-US" dirty="0"/>
              <a:t>버튼으로 </a:t>
            </a:r>
            <a:r>
              <a:rPr lang="en-US" altLang="ko-KR" dirty="0"/>
              <a:t>LED</a:t>
            </a:r>
            <a:r>
              <a:rPr lang="ko-KR" altLang="en-US" dirty="0"/>
              <a:t>를 키고 끌 수 있도록 하드웨어를 </a:t>
            </a:r>
            <a:br>
              <a:rPr lang="en-US" altLang="ko-KR" dirty="0"/>
            </a:br>
            <a:r>
              <a:rPr lang="ko-KR" altLang="en-US" dirty="0"/>
              <a:t>구성하고 프로그램을 작성합니다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55576" y="2420888"/>
            <a:ext cx="7848872" cy="3600994"/>
            <a:chOff x="755576" y="2924944"/>
            <a:chExt cx="7848872" cy="360099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924944"/>
              <a:ext cx="7848872" cy="3600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948264" y="5250716"/>
              <a:ext cx="52369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/>
                <a:t>GPIO5</a:t>
              </a:r>
              <a:br>
                <a:rPr lang="en-US" altLang="ko-KR" sz="800" b="1" dirty="0"/>
              </a:br>
              <a:r>
                <a:rPr lang="en-US" altLang="ko-KR" sz="800" b="1" dirty="0"/>
                <a:t>GPIO6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75901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풀업과</a:t>
            </a:r>
            <a:r>
              <a:rPr lang="ko-KR" altLang="en-US" dirty="0"/>
              <a:t> </a:t>
            </a:r>
            <a:r>
              <a:rPr lang="ko-KR" altLang="en-US" dirty="0" err="1"/>
              <a:t>풀다운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34" y="1619661"/>
            <a:ext cx="3183974" cy="19893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616" y="1453426"/>
            <a:ext cx="3545890" cy="2211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832" y="1268760"/>
            <a:ext cx="164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풀업</a:t>
            </a:r>
            <a:r>
              <a:rPr lang="en-US" altLang="ko-KR" dirty="0"/>
              <a:t>(Pull-Up)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995772"/>
            <a:ext cx="21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풀다운</a:t>
            </a:r>
            <a:r>
              <a:rPr lang="en-US" altLang="ko-KR" dirty="0"/>
              <a:t>(Pull-Down)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65" y="4477992"/>
            <a:ext cx="3016236" cy="21913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4258682"/>
            <a:ext cx="3261187" cy="241067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79512" y="3804943"/>
            <a:ext cx="8784976" cy="56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12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사물 인터넷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사물 인터넷</a:t>
            </a:r>
            <a:r>
              <a:rPr lang="en-US" altLang="ko-KR" dirty="0"/>
              <a:t>(Internet of Things)</a:t>
            </a:r>
          </a:p>
          <a:p>
            <a:pPr lvl="1"/>
            <a:r>
              <a:rPr lang="ko-KR" altLang="en-US" sz="2400" dirty="0"/>
              <a:t>여러 사물들이 인터넷을 통해 연결되어 새로운 </a:t>
            </a:r>
            <a:br>
              <a:rPr lang="en-US" altLang="ko-KR" sz="2400" dirty="0"/>
            </a:br>
            <a:r>
              <a:rPr lang="ko-KR" altLang="en-US" sz="2400" dirty="0"/>
              <a:t>가치를 만드는 환경</a:t>
            </a:r>
            <a:endParaRPr lang="en-US" altLang="ko-KR" sz="2400" dirty="0"/>
          </a:p>
          <a:p>
            <a:pPr lvl="1"/>
            <a:r>
              <a:rPr lang="ko-KR" altLang="en-US" sz="2400" dirty="0"/>
              <a:t>사물에 </a:t>
            </a:r>
            <a:r>
              <a:rPr lang="ko-KR" altLang="en-US" sz="2400" dirty="0" err="1"/>
              <a:t>저성능의</a:t>
            </a:r>
            <a:r>
              <a:rPr lang="ko-KR" altLang="en-US" sz="2400" dirty="0"/>
              <a:t> 컴퓨터가 부착되고</a:t>
            </a:r>
            <a:r>
              <a:rPr lang="en-US" altLang="ko-KR" sz="2400" dirty="0"/>
              <a:t>, </a:t>
            </a:r>
            <a:r>
              <a:rPr lang="ko-KR" altLang="en-US" sz="2400" dirty="0"/>
              <a:t>인터넷에 </a:t>
            </a:r>
            <a:br>
              <a:rPr lang="en-US" altLang="ko-KR" sz="2400" dirty="0"/>
            </a:br>
            <a:r>
              <a:rPr lang="ko-KR" altLang="en-US" sz="2400" dirty="0"/>
              <a:t>연결되어 사물로부터 데이터를 수집 전송하고</a:t>
            </a:r>
            <a:r>
              <a:rPr lang="en-US" altLang="ko-KR" sz="2400"/>
              <a:t>, </a:t>
            </a:r>
            <a:br>
              <a:rPr lang="en-US" altLang="ko-KR" sz="2400"/>
            </a:br>
            <a:r>
              <a:rPr lang="ko-KR" altLang="en-US" sz="2400"/>
              <a:t>외부로부터 </a:t>
            </a:r>
            <a:r>
              <a:rPr lang="ko-KR" altLang="en-US" sz="2400" dirty="0"/>
              <a:t>제어가 가능</a:t>
            </a:r>
            <a:endParaRPr lang="en-US" altLang="ko-KR" sz="2400" dirty="0"/>
          </a:p>
          <a:p>
            <a:pPr lvl="1"/>
            <a:r>
              <a:rPr lang="ko-KR" altLang="en-US" sz="2400" dirty="0"/>
              <a:t>컴퓨터의 소형화</a:t>
            </a:r>
            <a:r>
              <a:rPr lang="en-US" altLang="ko-KR" sz="2400" dirty="0"/>
              <a:t>, </a:t>
            </a:r>
            <a:r>
              <a:rPr lang="ko-KR" altLang="en-US" sz="2400" dirty="0"/>
              <a:t>저전력화</a:t>
            </a:r>
            <a:r>
              <a:rPr lang="en-US" altLang="ko-KR" sz="2400" dirty="0"/>
              <a:t>, </a:t>
            </a:r>
            <a:r>
              <a:rPr lang="ko-KR" altLang="en-US" sz="2400" dirty="0"/>
              <a:t>낮은 가격이 대중화 영향 </a:t>
            </a:r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.IOT </a:t>
            </a:r>
            <a:r>
              <a:rPr lang="ko-KR" altLang="en-US" dirty="0"/>
              <a:t>개요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25144"/>
            <a:ext cx="3376891" cy="181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849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초음파센서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초음파 센서로 거리를 측정하는 하드웨어를 구성하고</a:t>
            </a:r>
            <a:r>
              <a:rPr lang="en-US" altLang="ko-KR" dirty="0"/>
              <a:t>, </a:t>
            </a:r>
            <a:r>
              <a:rPr lang="ko-KR" altLang="en-US" dirty="0"/>
              <a:t>거리를 화면에 표시하는 프로그램을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132856"/>
            <a:ext cx="3275345" cy="391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37" y="2254133"/>
            <a:ext cx="2880320" cy="234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429000"/>
            <a:ext cx="2592288" cy="28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0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</a:t>
            </a:r>
            <a:r>
              <a:rPr lang="ko-KR" altLang="en-US" dirty="0"/>
              <a:t>초음파센서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Echo Pulse</a:t>
            </a:r>
            <a:r>
              <a:rPr lang="ko-KR" altLang="en-US" dirty="0"/>
              <a:t>의 </a:t>
            </a:r>
            <a:r>
              <a:rPr lang="ko-KR" altLang="en-US" dirty="0" err="1"/>
              <a:t>초단위</a:t>
            </a:r>
            <a:r>
              <a:rPr lang="ko-KR" altLang="en-US" dirty="0"/>
              <a:t> 간격에 </a:t>
            </a:r>
            <a:r>
              <a:rPr lang="en-US" altLang="ko-KR" dirty="0"/>
              <a:t>17000(</a:t>
            </a:r>
            <a:r>
              <a:rPr lang="ko-KR" altLang="en-US" dirty="0"/>
              <a:t>음속 </a:t>
            </a:r>
            <a:r>
              <a:rPr lang="en-US" altLang="ko-KR" dirty="0"/>
              <a:t>34000cm/</a:t>
            </a:r>
            <a:r>
              <a:rPr lang="ko-KR" altLang="en-US" dirty="0"/>
              <a:t>초의 절반</a:t>
            </a:r>
            <a:r>
              <a:rPr lang="en-US" altLang="ko-KR" dirty="0"/>
              <a:t>)</a:t>
            </a:r>
            <a:r>
              <a:rPr lang="ko-KR" altLang="en-US" dirty="0"/>
              <a:t>을 곱하면 </a:t>
            </a:r>
            <a:r>
              <a:rPr lang="en-US" altLang="ko-KR" dirty="0"/>
              <a:t>cm</a:t>
            </a:r>
            <a:r>
              <a:rPr lang="ko-KR" altLang="en-US" dirty="0"/>
              <a:t>단위의 거리가 계산됩니다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77" y="2264797"/>
            <a:ext cx="6696744" cy="440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755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UART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Universal Asynchronous Receiver/Transmitter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약자</a:t>
            </a:r>
            <a:endParaRPr lang="en-US" altLang="ko-KR" dirty="0"/>
          </a:p>
          <a:p>
            <a:r>
              <a:rPr lang="ko-KR" altLang="en-US" dirty="0"/>
              <a:t>대부분의 디바이스에서 표준으로 사용하는 통신 프로토콜</a:t>
            </a:r>
            <a:endParaRPr lang="en-US" altLang="ko-KR" dirty="0"/>
          </a:p>
          <a:p>
            <a:r>
              <a:rPr lang="ko-KR" altLang="en-US" dirty="0"/>
              <a:t>정보의 바이트를 한번에 한 비트씩 순차적으로 송수신</a:t>
            </a:r>
            <a:endParaRPr lang="en-US" altLang="ko-KR" dirty="0"/>
          </a:p>
          <a:p>
            <a:r>
              <a:rPr lang="en-US" altLang="ko-KR" dirty="0"/>
              <a:t>RS232, RS422, RS485 </a:t>
            </a:r>
            <a:r>
              <a:rPr lang="ko-KR" altLang="en-US" dirty="0"/>
              <a:t>등의 통신방식이 활용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시리얼 통신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200969"/>
            <a:ext cx="2529635" cy="1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73016"/>
            <a:ext cx="4536504" cy="276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367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 UART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484784"/>
            <a:ext cx="8784976" cy="504056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public </a:t>
            </a:r>
            <a:r>
              <a:rPr lang="en-US" altLang="ko-KR" sz="1200" b="1" dirty="0" err="1">
                <a:latin typeface="Consolas" pitchFamily="49" charset="0"/>
              </a:rPr>
              <a:t>async</a:t>
            </a:r>
            <a:r>
              <a:rPr lang="en-US" altLang="ko-KR" sz="1200" b="1" dirty="0">
                <a:latin typeface="Consolas" pitchFamily="49" charset="0"/>
              </a:rPr>
              <a:t> void Serial()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string </a:t>
            </a:r>
            <a:r>
              <a:rPr lang="en-US" altLang="ko-KR" sz="1200" b="1" dirty="0" err="1">
                <a:latin typeface="Consolas" pitchFamily="49" charset="0"/>
              </a:rPr>
              <a:t>aqs</a:t>
            </a:r>
            <a:r>
              <a:rPr lang="en-US" altLang="ko-KR" sz="1200" b="1" dirty="0">
                <a:latin typeface="Consolas" pitchFamily="49" charset="0"/>
              </a:rPr>
              <a:t> = </a:t>
            </a:r>
            <a:r>
              <a:rPr lang="en-US" altLang="ko-KR" sz="1200" b="1" dirty="0" err="1">
                <a:latin typeface="Consolas" pitchFamily="49" charset="0"/>
              </a:rPr>
              <a:t>SerialDevice.GetDeviceSelector</a:t>
            </a:r>
            <a:r>
              <a:rPr lang="en-US" altLang="ko-KR" sz="1200" b="1" dirty="0">
                <a:latin typeface="Consolas" pitchFamily="49" charset="0"/>
              </a:rPr>
              <a:t>("UART0"); </a:t>
            </a:r>
            <a:r>
              <a:rPr lang="en-US" altLang="ko-KR" sz="1200" b="1" dirty="0">
                <a:solidFill>
                  <a:srgbClr val="00B050"/>
                </a:solidFill>
                <a:latin typeface="Consolas" pitchFamily="49" charset="0"/>
              </a:rPr>
              <a:t>//</a:t>
            </a:r>
            <a:r>
              <a:rPr lang="ko-KR" altLang="en-US" sz="1200" b="1" dirty="0">
                <a:solidFill>
                  <a:srgbClr val="00B050"/>
                </a:solidFill>
                <a:latin typeface="Consolas" pitchFamily="49" charset="0"/>
              </a:rPr>
              <a:t>시리얼통신을 위한 </a:t>
            </a:r>
            <a:r>
              <a:rPr lang="ko-KR" altLang="en-US" sz="1200" b="1" dirty="0" err="1">
                <a:solidFill>
                  <a:srgbClr val="00B050"/>
                </a:solidFill>
                <a:latin typeface="Consolas" pitchFamily="49" charset="0"/>
              </a:rPr>
              <a:t>셀렉터</a:t>
            </a:r>
            <a:r>
              <a:rPr lang="ko-KR" altLang="en-US" sz="1200" b="1" dirty="0">
                <a:solidFill>
                  <a:srgbClr val="00B050"/>
                </a:solidFill>
                <a:latin typeface="Consolas" pitchFamily="49" charset="0"/>
              </a:rPr>
              <a:t> 문자열을 조회</a:t>
            </a:r>
            <a:endParaRPr lang="en-US" altLang="ko-KR" sz="12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var</a:t>
            </a:r>
            <a:r>
              <a:rPr lang="en-US" altLang="ko-KR" sz="1200" b="1" dirty="0">
                <a:latin typeface="Consolas" pitchFamily="49" charset="0"/>
              </a:rPr>
              <a:t> dis = await </a:t>
            </a:r>
            <a:r>
              <a:rPr lang="en-US" altLang="ko-KR" sz="1200" b="1" dirty="0" err="1">
                <a:latin typeface="Consolas" pitchFamily="49" charset="0"/>
              </a:rPr>
              <a:t>DeviceInformation.FindAllAsync</a:t>
            </a:r>
            <a:r>
              <a:rPr lang="en-US" altLang="ko-KR" sz="1200" b="1" dirty="0">
                <a:latin typeface="Consolas" pitchFamily="49" charset="0"/>
              </a:rPr>
              <a:t>(</a:t>
            </a:r>
            <a:r>
              <a:rPr lang="en-US" altLang="ko-KR" sz="1200" b="1" dirty="0" err="1">
                <a:latin typeface="Consolas" pitchFamily="49" charset="0"/>
              </a:rPr>
              <a:t>aqs</a:t>
            </a:r>
            <a:r>
              <a:rPr lang="en-US" altLang="ko-KR" sz="1200" b="1" dirty="0">
                <a:latin typeface="Consolas" pitchFamily="49" charset="0"/>
              </a:rPr>
              <a:t>);  </a:t>
            </a:r>
            <a:r>
              <a:rPr lang="en-US" altLang="ko-KR" sz="1200" b="1" dirty="0">
                <a:solidFill>
                  <a:srgbClr val="00B050"/>
                </a:solidFill>
                <a:latin typeface="Consolas" pitchFamily="49" charset="0"/>
              </a:rPr>
              <a:t>//</a:t>
            </a:r>
            <a:r>
              <a:rPr lang="ko-KR" altLang="en-US" sz="1200" b="1" dirty="0" err="1">
                <a:solidFill>
                  <a:srgbClr val="00B050"/>
                </a:solidFill>
                <a:latin typeface="Consolas" pitchFamily="49" charset="0"/>
              </a:rPr>
              <a:t>셀렉터</a:t>
            </a:r>
            <a:r>
              <a:rPr lang="ko-KR" altLang="en-US" sz="1200" b="1" dirty="0">
                <a:solidFill>
                  <a:srgbClr val="00B050"/>
                </a:solidFill>
                <a:latin typeface="Consolas" pitchFamily="49" charset="0"/>
              </a:rPr>
              <a:t> 문자열로 시리얼 장치를 조회</a:t>
            </a:r>
            <a:endParaRPr lang="en-US" altLang="ko-KR" sz="12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SerialDevice</a:t>
            </a:r>
            <a:r>
              <a:rPr lang="en-US" altLang="ko-KR" sz="1200" b="1" dirty="0">
                <a:latin typeface="Consolas" pitchFamily="49" charset="0"/>
              </a:rPr>
              <a:t> </a:t>
            </a:r>
            <a:r>
              <a:rPr lang="en-US" altLang="ko-KR" sz="1200" b="1" dirty="0" err="1">
                <a:latin typeface="Consolas" pitchFamily="49" charset="0"/>
              </a:rPr>
              <a:t>SerialPort</a:t>
            </a:r>
            <a:r>
              <a:rPr lang="en-US" altLang="ko-KR" sz="1200" b="1" dirty="0">
                <a:latin typeface="Consolas" pitchFamily="49" charset="0"/>
              </a:rPr>
              <a:t> = await </a:t>
            </a:r>
            <a:r>
              <a:rPr lang="en-US" altLang="ko-KR" sz="1200" b="1" dirty="0" err="1">
                <a:latin typeface="Consolas" pitchFamily="49" charset="0"/>
              </a:rPr>
              <a:t>SerialDevice.FromIdAsync</a:t>
            </a:r>
            <a:r>
              <a:rPr lang="en-US" altLang="ko-KR" sz="1200" b="1" dirty="0">
                <a:latin typeface="Consolas" pitchFamily="49" charset="0"/>
              </a:rPr>
              <a:t>(dis[0].Id);  </a:t>
            </a:r>
            <a:r>
              <a:rPr lang="en-US" altLang="ko-KR" sz="1200" b="1" dirty="0">
                <a:solidFill>
                  <a:srgbClr val="00B050"/>
                </a:solidFill>
                <a:latin typeface="Consolas" pitchFamily="49" charset="0"/>
              </a:rPr>
              <a:t>//</a:t>
            </a:r>
            <a:r>
              <a:rPr lang="ko-KR" altLang="en-US" sz="1200" b="1" dirty="0">
                <a:solidFill>
                  <a:srgbClr val="00B050"/>
                </a:solidFill>
                <a:latin typeface="Consolas" pitchFamily="49" charset="0"/>
              </a:rPr>
              <a:t>시리얼 객체 생성</a:t>
            </a:r>
            <a:endParaRPr lang="en-US" altLang="ko-KR" sz="12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>
                <a:solidFill>
                  <a:srgbClr val="00B050"/>
                </a:solidFill>
                <a:latin typeface="Consolas" pitchFamily="49" charset="0"/>
              </a:rPr>
              <a:t>// </a:t>
            </a:r>
            <a:r>
              <a:rPr lang="ko-KR" altLang="en-US" sz="1200" b="1" dirty="0">
                <a:solidFill>
                  <a:srgbClr val="00B050"/>
                </a:solidFill>
                <a:latin typeface="Consolas" pitchFamily="49" charset="0"/>
              </a:rPr>
              <a:t>시리얼 </a:t>
            </a:r>
            <a:r>
              <a:rPr lang="ko-KR" altLang="en-US" sz="1200" b="1" dirty="0" err="1">
                <a:solidFill>
                  <a:srgbClr val="00B050"/>
                </a:solidFill>
                <a:latin typeface="Consolas" pitchFamily="49" charset="0"/>
              </a:rPr>
              <a:t>통신값</a:t>
            </a:r>
            <a:r>
              <a:rPr lang="ko-KR" altLang="en-US" sz="1200" b="1" dirty="0">
                <a:solidFill>
                  <a:srgbClr val="00B050"/>
                </a:solidFill>
                <a:latin typeface="Consolas" pitchFamily="49" charset="0"/>
              </a:rPr>
              <a:t> 설정</a:t>
            </a:r>
            <a:endParaRPr lang="en-US" altLang="ko-KR" sz="12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SerialPort.WriteTimeout</a:t>
            </a:r>
            <a:r>
              <a:rPr lang="en-US" altLang="ko-KR" sz="1200" b="1" dirty="0">
                <a:latin typeface="Consolas" pitchFamily="49" charset="0"/>
              </a:rPr>
              <a:t> = </a:t>
            </a:r>
            <a:r>
              <a:rPr lang="en-US" altLang="ko-KR" sz="1200" b="1" dirty="0" err="1">
                <a:latin typeface="Consolas" pitchFamily="49" charset="0"/>
              </a:rPr>
              <a:t>TimeSpan.FromMilliseconds</a:t>
            </a:r>
            <a:r>
              <a:rPr lang="en-US" altLang="ko-KR" sz="1200" b="1" dirty="0">
                <a:latin typeface="Consolas" pitchFamily="49" charset="0"/>
              </a:rPr>
              <a:t>(1000);	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SerialPort.ReadTimeout</a:t>
            </a:r>
            <a:r>
              <a:rPr lang="en-US" altLang="ko-KR" sz="1200" b="1" dirty="0">
                <a:latin typeface="Consolas" pitchFamily="49" charset="0"/>
              </a:rPr>
              <a:t> = </a:t>
            </a:r>
            <a:r>
              <a:rPr lang="en-US" altLang="ko-KR" sz="1200" b="1" dirty="0" err="1">
                <a:latin typeface="Consolas" pitchFamily="49" charset="0"/>
              </a:rPr>
              <a:t>TimeSpan.FromMilliseconds</a:t>
            </a:r>
            <a:r>
              <a:rPr lang="en-US" altLang="ko-KR" sz="1200" b="1" dirty="0">
                <a:latin typeface="Consolas" pitchFamily="49" charset="0"/>
              </a:rPr>
              <a:t>(1000);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SerialPort.BaudRate</a:t>
            </a:r>
            <a:r>
              <a:rPr lang="en-US" altLang="ko-KR" sz="1200" b="1" dirty="0">
                <a:latin typeface="Consolas" pitchFamily="49" charset="0"/>
              </a:rPr>
              <a:t> = 9600;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SerialPort.Parity</a:t>
            </a:r>
            <a:r>
              <a:rPr lang="en-US" altLang="ko-KR" sz="1200" b="1" dirty="0">
                <a:latin typeface="Consolas" pitchFamily="49" charset="0"/>
              </a:rPr>
              <a:t> = </a:t>
            </a:r>
            <a:r>
              <a:rPr lang="en-US" altLang="ko-KR" sz="1200" b="1" dirty="0" err="1">
                <a:latin typeface="Consolas" pitchFamily="49" charset="0"/>
              </a:rPr>
              <a:t>SerialParity.None</a:t>
            </a:r>
            <a:r>
              <a:rPr lang="en-US" altLang="ko-KR" sz="1200" b="1" dirty="0">
                <a:latin typeface="Consola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SerialPort.StopBits</a:t>
            </a:r>
            <a:r>
              <a:rPr lang="en-US" altLang="ko-KR" sz="1200" b="1" dirty="0">
                <a:latin typeface="Consolas" pitchFamily="49" charset="0"/>
              </a:rPr>
              <a:t> = </a:t>
            </a:r>
            <a:r>
              <a:rPr lang="en-US" altLang="ko-KR" sz="1200" b="1" dirty="0" err="1">
                <a:latin typeface="Consolas" pitchFamily="49" charset="0"/>
              </a:rPr>
              <a:t>SerialStopBitCount.One</a:t>
            </a:r>
            <a:r>
              <a:rPr lang="en-US" altLang="ko-KR" sz="1200" b="1" dirty="0">
                <a:latin typeface="Consola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SerialPort.DataBits</a:t>
            </a:r>
            <a:r>
              <a:rPr lang="en-US" altLang="ko-KR" sz="1200" b="1" dirty="0">
                <a:latin typeface="Consolas" pitchFamily="49" charset="0"/>
              </a:rPr>
              <a:t> = 8;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>
                <a:solidFill>
                  <a:srgbClr val="00B050"/>
                </a:solidFill>
                <a:latin typeface="Consolas" pitchFamily="49" charset="0"/>
              </a:rPr>
              <a:t>// </a:t>
            </a:r>
            <a:r>
              <a:rPr lang="ko-KR" altLang="en-US" sz="1200" b="1" dirty="0">
                <a:solidFill>
                  <a:srgbClr val="00B050"/>
                </a:solidFill>
                <a:latin typeface="Consolas" pitchFamily="49" charset="0"/>
              </a:rPr>
              <a:t>문자열을 시리얼포트로 출력</a:t>
            </a:r>
            <a:endParaRPr lang="en-US" altLang="ko-KR" sz="12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string </a:t>
            </a:r>
            <a:r>
              <a:rPr lang="en-US" altLang="ko-KR" sz="1200" b="1" dirty="0" err="1">
                <a:latin typeface="Consolas" pitchFamily="49" charset="0"/>
              </a:rPr>
              <a:t>txBuffer</a:t>
            </a:r>
            <a:r>
              <a:rPr lang="en-US" altLang="ko-KR" sz="1200" b="1" dirty="0">
                <a:latin typeface="Consolas" pitchFamily="49" charset="0"/>
              </a:rPr>
              <a:t> = "Hello Serial";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DataWriter</a:t>
            </a:r>
            <a:r>
              <a:rPr lang="en-US" altLang="ko-KR" sz="1200" b="1" dirty="0">
                <a:latin typeface="Consolas" pitchFamily="49" charset="0"/>
              </a:rPr>
              <a:t> </a:t>
            </a:r>
            <a:r>
              <a:rPr lang="en-US" altLang="ko-KR" sz="1200" b="1" dirty="0" err="1">
                <a:latin typeface="Consolas" pitchFamily="49" charset="0"/>
              </a:rPr>
              <a:t>dataWriter</a:t>
            </a:r>
            <a:r>
              <a:rPr lang="en-US" altLang="ko-KR" sz="1200" b="1" dirty="0">
                <a:latin typeface="Consolas" pitchFamily="49" charset="0"/>
              </a:rPr>
              <a:t> = new </a:t>
            </a:r>
            <a:r>
              <a:rPr lang="en-US" altLang="ko-KR" sz="1200" b="1" dirty="0" err="1">
                <a:latin typeface="Consolas" pitchFamily="49" charset="0"/>
              </a:rPr>
              <a:t>DataWriter</a:t>
            </a:r>
            <a:r>
              <a:rPr lang="en-US" altLang="ko-KR" sz="1200" b="1" dirty="0">
                <a:latin typeface="Consolas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dataWriter.WriteString</a:t>
            </a:r>
            <a:r>
              <a:rPr lang="en-US" altLang="ko-KR" sz="1200" b="1" dirty="0">
                <a:latin typeface="Consolas" pitchFamily="49" charset="0"/>
              </a:rPr>
              <a:t>(</a:t>
            </a:r>
            <a:r>
              <a:rPr lang="en-US" altLang="ko-KR" sz="1200" b="1" dirty="0" err="1">
                <a:latin typeface="Consolas" pitchFamily="49" charset="0"/>
              </a:rPr>
              <a:t>txBuffer</a:t>
            </a:r>
            <a:r>
              <a:rPr lang="en-US" altLang="ko-KR" sz="12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uint</a:t>
            </a:r>
            <a:r>
              <a:rPr lang="en-US" altLang="ko-KR" sz="1200" b="1" dirty="0">
                <a:latin typeface="Consolas" pitchFamily="49" charset="0"/>
              </a:rPr>
              <a:t> </a:t>
            </a:r>
            <a:r>
              <a:rPr lang="en-US" altLang="ko-KR" sz="1200" b="1" dirty="0" err="1">
                <a:latin typeface="Consolas" pitchFamily="49" charset="0"/>
              </a:rPr>
              <a:t>bytesWritten</a:t>
            </a:r>
            <a:r>
              <a:rPr lang="en-US" altLang="ko-KR" sz="1200" b="1" dirty="0">
                <a:latin typeface="Consolas" pitchFamily="49" charset="0"/>
              </a:rPr>
              <a:t> = await </a:t>
            </a:r>
            <a:r>
              <a:rPr lang="en-US" altLang="ko-KR" sz="1200" b="1" dirty="0" err="1">
                <a:latin typeface="Consolas" pitchFamily="49" charset="0"/>
              </a:rPr>
              <a:t>SerialPort.OutputStream.WriteAsync</a:t>
            </a:r>
            <a:r>
              <a:rPr lang="en-US" altLang="ko-KR" sz="1200" b="1" dirty="0">
                <a:latin typeface="Consolas" pitchFamily="49" charset="0"/>
              </a:rPr>
              <a:t>(</a:t>
            </a:r>
            <a:r>
              <a:rPr lang="en-US" altLang="ko-KR" sz="1200" b="1" dirty="0" err="1">
                <a:latin typeface="Consolas" pitchFamily="49" charset="0"/>
              </a:rPr>
              <a:t>dataWriter.DetachBuffer</a:t>
            </a:r>
            <a:r>
              <a:rPr lang="en-US" altLang="ko-KR" sz="1200" b="1" dirty="0">
                <a:latin typeface="Consolas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>
                <a:solidFill>
                  <a:srgbClr val="00B050"/>
                </a:solidFill>
                <a:latin typeface="Consolas" pitchFamily="49" charset="0"/>
              </a:rPr>
              <a:t>// </a:t>
            </a:r>
            <a:r>
              <a:rPr lang="ko-KR" altLang="en-US" sz="1200" b="1" dirty="0">
                <a:solidFill>
                  <a:srgbClr val="00B050"/>
                </a:solidFill>
                <a:latin typeface="Consolas" pitchFamily="49" charset="0"/>
              </a:rPr>
              <a:t>문자열을 시리얼포트에서 읽기</a:t>
            </a:r>
            <a:endParaRPr lang="en-US" altLang="ko-KR" sz="12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const</a:t>
            </a:r>
            <a:r>
              <a:rPr lang="en-US" altLang="ko-KR" sz="1200" b="1" dirty="0">
                <a:latin typeface="Consolas" pitchFamily="49" charset="0"/>
              </a:rPr>
              <a:t> </a:t>
            </a:r>
            <a:r>
              <a:rPr lang="en-US" altLang="ko-KR" sz="1200" b="1" dirty="0" err="1">
                <a:latin typeface="Consolas" pitchFamily="49" charset="0"/>
              </a:rPr>
              <a:t>uint</a:t>
            </a:r>
            <a:r>
              <a:rPr lang="en-US" altLang="ko-KR" sz="1200" b="1" dirty="0">
                <a:latin typeface="Consolas" pitchFamily="49" charset="0"/>
              </a:rPr>
              <a:t> </a:t>
            </a:r>
            <a:r>
              <a:rPr lang="en-US" altLang="ko-KR" sz="1200" b="1" dirty="0" err="1">
                <a:latin typeface="Consolas" pitchFamily="49" charset="0"/>
              </a:rPr>
              <a:t>maxReadLength</a:t>
            </a:r>
            <a:r>
              <a:rPr lang="en-US" altLang="ko-KR" sz="1200" b="1" dirty="0">
                <a:latin typeface="Consolas" pitchFamily="49" charset="0"/>
              </a:rPr>
              <a:t> = 1024;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DataReader</a:t>
            </a:r>
            <a:r>
              <a:rPr lang="en-US" altLang="ko-KR" sz="1200" b="1" dirty="0">
                <a:latin typeface="Consolas" pitchFamily="49" charset="0"/>
              </a:rPr>
              <a:t> </a:t>
            </a:r>
            <a:r>
              <a:rPr lang="en-US" altLang="ko-KR" sz="1200" b="1" dirty="0" err="1">
                <a:latin typeface="Consolas" pitchFamily="49" charset="0"/>
              </a:rPr>
              <a:t>dataReader</a:t>
            </a:r>
            <a:r>
              <a:rPr lang="en-US" altLang="ko-KR" sz="1200" b="1" dirty="0">
                <a:latin typeface="Consolas" pitchFamily="49" charset="0"/>
              </a:rPr>
              <a:t> = new </a:t>
            </a:r>
            <a:r>
              <a:rPr lang="en-US" altLang="ko-KR" sz="1200" b="1" dirty="0" err="1">
                <a:latin typeface="Consolas" pitchFamily="49" charset="0"/>
              </a:rPr>
              <a:t>DataReader</a:t>
            </a:r>
            <a:r>
              <a:rPr lang="en-US" altLang="ko-KR" sz="1200" b="1" dirty="0">
                <a:latin typeface="Consolas" pitchFamily="49" charset="0"/>
              </a:rPr>
              <a:t>(</a:t>
            </a:r>
            <a:r>
              <a:rPr lang="en-US" altLang="ko-KR" sz="1200" b="1" dirty="0" err="1">
                <a:latin typeface="Consolas" pitchFamily="49" charset="0"/>
              </a:rPr>
              <a:t>SerialPort.InputStream</a:t>
            </a:r>
            <a:r>
              <a:rPr lang="en-US" altLang="ko-KR" sz="12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</a:t>
            </a:r>
            <a:r>
              <a:rPr lang="en-US" altLang="ko-KR" sz="1200" b="1" dirty="0" err="1">
                <a:latin typeface="Consolas" pitchFamily="49" charset="0"/>
              </a:rPr>
              <a:t>uint</a:t>
            </a:r>
            <a:r>
              <a:rPr lang="en-US" altLang="ko-KR" sz="1200" b="1" dirty="0">
                <a:latin typeface="Consolas" pitchFamily="49" charset="0"/>
              </a:rPr>
              <a:t> </a:t>
            </a:r>
            <a:r>
              <a:rPr lang="en-US" altLang="ko-KR" sz="1200" b="1" dirty="0" err="1">
                <a:latin typeface="Consolas" pitchFamily="49" charset="0"/>
              </a:rPr>
              <a:t>bytesToRead</a:t>
            </a:r>
            <a:r>
              <a:rPr lang="en-US" altLang="ko-KR" sz="1200" b="1" dirty="0">
                <a:latin typeface="Consolas" pitchFamily="49" charset="0"/>
              </a:rPr>
              <a:t> = await </a:t>
            </a:r>
            <a:r>
              <a:rPr lang="en-US" altLang="ko-KR" sz="1200" b="1" dirty="0" err="1">
                <a:latin typeface="Consolas" pitchFamily="49" charset="0"/>
              </a:rPr>
              <a:t>dataReader.LoadAsync</a:t>
            </a:r>
            <a:r>
              <a:rPr lang="en-US" altLang="ko-KR" sz="1200" b="1" dirty="0">
                <a:latin typeface="Consolas" pitchFamily="49" charset="0"/>
              </a:rPr>
              <a:t>(</a:t>
            </a:r>
            <a:r>
              <a:rPr lang="en-US" altLang="ko-KR" sz="1200" b="1" dirty="0" err="1">
                <a:latin typeface="Consolas" pitchFamily="49" charset="0"/>
              </a:rPr>
              <a:t>maxReadLength</a:t>
            </a:r>
            <a:r>
              <a:rPr lang="en-US" altLang="ko-KR" sz="12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    string </a:t>
            </a:r>
            <a:r>
              <a:rPr lang="en-US" altLang="ko-KR" sz="1200" b="1" dirty="0" err="1">
                <a:latin typeface="Consolas" pitchFamily="49" charset="0"/>
              </a:rPr>
              <a:t>rxBuffer</a:t>
            </a:r>
            <a:r>
              <a:rPr lang="en-US" altLang="ko-KR" sz="1200" b="1" dirty="0">
                <a:latin typeface="Consolas" pitchFamily="49" charset="0"/>
              </a:rPr>
              <a:t> = </a:t>
            </a:r>
            <a:r>
              <a:rPr lang="en-US" altLang="ko-KR" sz="1200" b="1" dirty="0" err="1">
                <a:latin typeface="Consolas" pitchFamily="49" charset="0"/>
              </a:rPr>
              <a:t>dataReader.ReadString</a:t>
            </a:r>
            <a:r>
              <a:rPr lang="en-US" altLang="ko-KR" sz="1200" b="1" dirty="0">
                <a:latin typeface="Consolas" pitchFamily="49" charset="0"/>
              </a:rPr>
              <a:t>(</a:t>
            </a:r>
            <a:r>
              <a:rPr lang="en-US" altLang="ko-KR" sz="1200" b="1" dirty="0" err="1">
                <a:latin typeface="Consolas" pitchFamily="49" charset="0"/>
              </a:rPr>
              <a:t>bytesToRead</a:t>
            </a:r>
            <a:r>
              <a:rPr lang="en-US" altLang="ko-KR" sz="12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Consolas" pitchFamily="49" charset="0"/>
              </a:rPr>
              <a:t>}</a:t>
            </a:r>
            <a:endParaRPr lang="ko-KR" altLang="en-US" sz="1200" b="1" dirty="0">
              <a:latin typeface="Consolas" pitchFamily="49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658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Serial UART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UART </a:t>
            </a:r>
            <a:r>
              <a:rPr lang="ko-KR" altLang="en-US" dirty="0"/>
              <a:t>장비와 통신하도록 코드를 작성하고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올바르게 동작하는지 테스트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1"/>
            <a:ext cx="3081887" cy="283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557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Bus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Inter-Integrated Circuit BUS</a:t>
            </a:r>
          </a:p>
          <a:p>
            <a:r>
              <a:rPr lang="ko-KR" altLang="en-US" dirty="0" err="1"/>
              <a:t>필립스에서</a:t>
            </a:r>
            <a:r>
              <a:rPr lang="ko-KR" altLang="en-US" dirty="0"/>
              <a:t> 개발한 직렬 버스로 저속의 주변 기기에 </a:t>
            </a:r>
            <a:br>
              <a:rPr lang="en-US" altLang="ko-KR" dirty="0"/>
            </a:br>
            <a:r>
              <a:rPr lang="ko-KR" altLang="en-US" dirty="0"/>
              <a:t>연결하기 위해 사용됨</a:t>
            </a:r>
            <a:endParaRPr lang="en-US" altLang="ko-KR" dirty="0"/>
          </a:p>
          <a:p>
            <a:r>
              <a:rPr lang="ko-KR" altLang="en-US" dirty="0"/>
              <a:t>두 개의 라인</a:t>
            </a:r>
            <a:r>
              <a:rPr lang="en-US" altLang="ko-KR" dirty="0"/>
              <a:t>(SDA, SCL)</a:t>
            </a:r>
            <a:r>
              <a:rPr lang="ko-KR" altLang="en-US" dirty="0"/>
              <a:t>만으로 비동기적인 통신 가능</a:t>
            </a:r>
            <a:endParaRPr lang="en-US" altLang="ko-KR" dirty="0"/>
          </a:p>
          <a:p>
            <a:r>
              <a:rPr lang="ko-KR" altLang="en-US" dirty="0"/>
              <a:t>하나의 버스에 많은 수의 </a:t>
            </a:r>
            <a:r>
              <a:rPr lang="ko-KR" altLang="en-US" dirty="0" err="1"/>
              <a:t>노드를</a:t>
            </a:r>
            <a:r>
              <a:rPr lang="ko-KR" altLang="en-US" dirty="0"/>
              <a:t> 연결할 수 있음</a:t>
            </a:r>
            <a:endParaRPr lang="en-US" altLang="ko-KR" dirty="0"/>
          </a:p>
          <a:p>
            <a:r>
              <a:rPr lang="ko-KR" altLang="en-US" dirty="0"/>
              <a:t>데이터 통신선</a:t>
            </a:r>
            <a:r>
              <a:rPr lang="en-US" altLang="ko-KR" dirty="0"/>
              <a:t>(SDA)</a:t>
            </a:r>
            <a:r>
              <a:rPr lang="ko-KR" altLang="en-US" dirty="0"/>
              <a:t>이 하나이므로 </a:t>
            </a:r>
            <a:r>
              <a:rPr lang="ko-KR" altLang="en-US" dirty="0" err="1"/>
              <a:t>반이중</a:t>
            </a:r>
            <a:r>
              <a:rPr lang="ko-KR" altLang="en-US" dirty="0"/>
              <a:t> 통신만 가능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62356"/>
            <a:ext cx="3951562" cy="168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105" y="4589849"/>
            <a:ext cx="4524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809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 Bus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6562" y="1484784"/>
            <a:ext cx="8784976" cy="504056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using </a:t>
            </a:r>
            <a:r>
              <a:rPr lang="en-US" altLang="ko-KR" sz="1400" b="1" dirty="0" err="1">
                <a:latin typeface="Consolas" pitchFamily="49" charset="0"/>
              </a:rPr>
              <a:t>Windows.Devices.Enumeration</a:t>
            </a:r>
            <a:r>
              <a:rPr lang="en-US" altLang="ko-KR" sz="1400" b="1" dirty="0">
                <a:latin typeface="Consola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using Windows.Devices.I2c;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public </a:t>
            </a:r>
            <a:r>
              <a:rPr lang="en-US" altLang="ko-KR" sz="1400" b="1" dirty="0" err="1">
                <a:latin typeface="Consolas" pitchFamily="49" charset="0"/>
              </a:rPr>
              <a:t>async</a:t>
            </a:r>
            <a:r>
              <a:rPr lang="en-US" altLang="ko-KR" sz="1400" b="1" dirty="0">
                <a:latin typeface="Consolas" pitchFamily="49" charset="0"/>
              </a:rPr>
              <a:t> void I2C()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// I2C1 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를 위한 </a:t>
            </a:r>
            <a:r>
              <a:rPr lang="ko-KR" altLang="en-US" sz="1400" b="1" dirty="0" err="1">
                <a:solidFill>
                  <a:srgbClr val="00B050"/>
                </a:solidFill>
                <a:latin typeface="Consolas" pitchFamily="49" charset="0"/>
              </a:rPr>
              <a:t>셀렉터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 문자열을 획득</a:t>
            </a:r>
            <a:endParaRPr lang="en-US" altLang="ko-KR" sz="14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string </a:t>
            </a:r>
            <a:r>
              <a:rPr lang="en-US" altLang="ko-KR" sz="1400" b="1" dirty="0" err="1">
                <a:latin typeface="Consolas" pitchFamily="49" charset="0"/>
              </a:rPr>
              <a:t>aqs</a:t>
            </a:r>
            <a:r>
              <a:rPr lang="en-US" altLang="ko-KR" sz="1400" b="1" dirty="0">
                <a:latin typeface="Consolas" pitchFamily="49" charset="0"/>
              </a:rPr>
              <a:t> = I2cDevice.GetDeviceSelector("I2C1");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// </a:t>
            </a:r>
            <a:r>
              <a:rPr lang="ko-KR" altLang="en-US" sz="1400" b="1" dirty="0" err="1">
                <a:solidFill>
                  <a:srgbClr val="00B050"/>
                </a:solidFill>
                <a:latin typeface="Consolas" pitchFamily="49" charset="0"/>
              </a:rPr>
              <a:t>셀렉터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 </a:t>
            </a:r>
            <a:r>
              <a:rPr lang="ko-KR" altLang="en-US" sz="1400" b="1" dirty="0" err="1">
                <a:solidFill>
                  <a:srgbClr val="00B050"/>
                </a:solidFill>
                <a:latin typeface="Consolas" pitchFamily="49" charset="0"/>
              </a:rPr>
              <a:t>문자열으로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 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I2C bus 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컨트롤러를 획득</a:t>
            </a:r>
            <a:endParaRPr lang="en-US" altLang="ko-KR" sz="14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</a:t>
            </a:r>
            <a:r>
              <a:rPr lang="en-US" altLang="ko-KR" sz="1400" b="1" dirty="0" err="1">
                <a:latin typeface="Consolas" pitchFamily="49" charset="0"/>
              </a:rPr>
              <a:t>var</a:t>
            </a:r>
            <a:r>
              <a:rPr lang="en-US" altLang="ko-KR" sz="1400" b="1" dirty="0">
                <a:latin typeface="Consolas" pitchFamily="49" charset="0"/>
              </a:rPr>
              <a:t> dis = await </a:t>
            </a:r>
            <a:r>
              <a:rPr lang="en-US" altLang="ko-KR" sz="1400" b="1" dirty="0" err="1">
                <a:latin typeface="Consolas" pitchFamily="49" charset="0"/>
              </a:rPr>
              <a:t>DeviceInformation.FindAllAsync</a:t>
            </a:r>
            <a:r>
              <a:rPr lang="en-US" altLang="ko-KR" sz="1400" b="1" dirty="0">
                <a:latin typeface="Consolas" pitchFamily="49" charset="0"/>
              </a:rPr>
              <a:t>(</a:t>
            </a:r>
            <a:r>
              <a:rPr lang="en-US" altLang="ko-KR" sz="1400" b="1" dirty="0" err="1">
                <a:latin typeface="Consolas" pitchFamily="49" charset="0"/>
              </a:rPr>
              <a:t>aqs</a:t>
            </a:r>
            <a:r>
              <a:rPr lang="en-US" altLang="ko-KR" sz="14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if (</a:t>
            </a:r>
            <a:r>
              <a:rPr lang="en-US" altLang="ko-KR" sz="1400" b="1" dirty="0" err="1">
                <a:latin typeface="Consolas" pitchFamily="49" charset="0"/>
              </a:rPr>
              <a:t>dis.Count</a:t>
            </a:r>
            <a:r>
              <a:rPr lang="en-US" altLang="ko-KR" sz="1400" b="1" dirty="0">
                <a:latin typeface="Consolas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    return; 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// bus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가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 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존재하지 않는 경우</a:t>
            </a:r>
            <a:endParaRPr lang="en-US" altLang="ko-KR" sz="14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// I2C device address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가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 0x40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인 경우</a:t>
            </a:r>
            <a:endParaRPr lang="en-US" altLang="ko-KR" sz="14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</a:t>
            </a:r>
            <a:r>
              <a:rPr lang="en-US" altLang="ko-KR" sz="1400" b="1" dirty="0" err="1">
                <a:latin typeface="Consolas" pitchFamily="49" charset="0"/>
              </a:rPr>
              <a:t>var</a:t>
            </a:r>
            <a:r>
              <a:rPr lang="en-US" altLang="ko-KR" sz="1400" b="1" dirty="0">
                <a:latin typeface="Consolas" pitchFamily="49" charset="0"/>
              </a:rPr>
              <a:t> settings = new I2cConnectionSettings(0x40);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// </a:t>
            </a:r>
            <a:r>
              <a:rPr lang="ko-KR" altLang="en-US" sz="1400" b="1" dirty="0" err="1">
                <a:solidFill>
                  <a:srgbClr val="00B050"/>
                </a:solidFill>
                <a:latin typeface="Consolas" pitchFamily="49" charset="0"/>
              </a:rPr>
              <a:t>설정값을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 이용해서 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I2c 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장치 생성</a:t>
            </a:r>
            <a:endParaRPr lang="en-US" altLang="ko-KR" sz="14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using (I2cDevice device = await I2cDevice.FromIdAsync(dis[0].Id, settings))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    byte[] </a:t>
            </a:r>
            <a:r>
              <a:rPr lang="en-US" altLang="ko-KR" sz="1400" b="1" dirty="0" err="1">
                <a:latin typeface="Consolas" pitchFamily="49" charset="0"/>
              </a:rPr>
              <a:t>writeBuf</a:t>
            </a:r>
            <a:r>
              <a:rPr lang="en-US" altLang="ko-KR" sz="1400" b="1" dirty="0">
                <a:latin typeface="Consolas" pitchFamily="49" charset="0"/>
              </a:rPr>
              <a:t> = { 0x01, 0x02, 0x03, 0x04 };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    </a:t>
            </a:r>
            <a:r>
              <a:rPr lang="en-US" altLang="ko-KR" sz="1400" b="1" dirty="0" err="1">
                <a:latin typeface="Consolas" pitchFamily="49" charset="0"/>
              </a:rPr>
              <a:t>device.Write</a:t>
            </a:r>
            <a:r>
              <a:rPr lang="en-US" altLang="ko-KR" sz="1400" b="1" dirty="0">
                <a:latin typeface="Consolas" pitchFamily="49" charset="0"/>
              </a:rPr>
              <a:t>(</a:t>
            </a:r>
            <a:r>
              <a:rPr lang="en-US" altLang="ko-KR" sz="1400" b="1" dirty="0" err="1">
                <a:latin typeface="Consolas" pitchFamily="49" charset="0"/>
              </a:rPr>
              <a:t>writeBuf</a:t>
            </a:r>
            <a:r>
              <a:rPr lang="en-US" altLang="ko-KR" sz="14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}</a:t>
            </a:r>
            <a:endParaRPr lang="ko-KR" altLang="en-US" sz="1400" b="1" dirty="0">
              <a:latin typeface="Consolas" pitchFamily="49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47798"/>
            <a:ext cx="3001729" cy="10801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028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I2C </a:t>
            </a:r>
            <a:r>
              <a:rPr lang="ko-KR" altLang="en-US" dirty="0"/>
              <a:t>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 </a:t>
            </a:r>
            <a:r>
              <a:rPr lang="ko-KR" altLang="en-US" dirty="0"/>
              <a:t>통신을 지원하는 칩</a:t>
            </a:r>
            <a:r>
              <a:rPr lang="en-US" altLang="ko-KR" dirty="0"/>
              <a:t>(TCN75)</a:t>
            </a:r>
            <a:r>
              <a:rPr lang="ko-KR" altLang="en-US" dirty="0"/>
              <a:t>을 라즈베리파이에 </a:t>
            </a:r>
            <a:br>
              <a:rPr lang="en-US" altLang="ko-KR" dirty="0"/>
            </a:br>
            <a:r>
              <a:rPr lang="ko-KR" altLang="en-US" dirty="0"/>
              <a:t>연결하고</a:t>
            </a:r>
            <a:r>
              <a:rPr lang="en-US" altLang="ko-KR" dirty="0"/>
              <a:t>, </a:t>
            </a:r>
            <a:r>
              <a:rPr lang="ko-KR" altLang="en-US" dirty="0"/>
              <a:t>코드를 작성하여 현재 온도를 실시간으로 </a:t>
            </a:r>
            <a:br>
              <a:rPr lang="en-US" altLang="ko-KR" dirty="0"/>
            </a:br>
            <a:r>
              <a:rPr lang="ko-KR" altLang="en-US" dirty="0"/>
              <a:t>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5527589" y="2616990"/>
            <a:ext cx="2939033" cy="3582516"/>
            <a:chOff x="3779912" y="2348880"/>
            <a:chExt cx="2939033" cy="358251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4293096"/>
              <a:ext cx="2857500" cy="16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2348880"/>
              <a:ext cx="2867025" cy="1330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꺾인 연결선 5"/>
            <p:cNvCxnSpPr/>
            <p:nvPr/>
          </p:nvCxnSpPr>
          <p:spPr>
            <a:xfrm rot="16200000" flipH="1">
              <a:off x="3716905" y="3737007"/>
              <a:ext cx="1656184" cy="234026"/>
            </a:xfrm>
            <a:prstGeom prst="bentConnector3">
              <a:avLst>
                <a:gd name="adj1" fmla="val 50000"/>
              </a:avLst>
            </a:prstGeom>
            <a:ln w="381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/>
            <p:nvPr/>
          </p:nvCxnSpPr>
          <p:spPr>
            <a:xfrm rot="16200000" flipH="1">
              <a:off x="3464878" y="3933057"/>
              <a:ext cx="1656184" cy="504058"/>
            </a:xfrm>
            <a:prstGeom prst="bentConnector3">
              <a:avLst>
                <a:gd name="adj1" fmla="val 50000"/>
              </a:avLst>
            </a:prstGeom>
            <a:ln w="381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2444269"/>
            <a:ext cx="5204061" cy="39370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562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버스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Serial Peripheral Interface BUS</a:t>
            </a:r>
          </a:p>
          <a:p>
            <a:r>
              <a:rPr lang="ko-KR" altLang="en-US" dirty="0" err="1"/>
              <a:t>모토롤라에</a:t>
            </a:r>
            <a:r>
              <a:rPr lang="ko-KR" altLang="en-US" dirty="0"/>
              <a:t> 의해 개발된 </a:t>
            </a:r>
            <a:r>
              <a:rPr lang="ko-KR" altLang="en-US" dirty="0" err="1"/>
              <a:t>전이중</a:t>
            </a:r>
            <a:r>
              <a:rPr lang="en-US" altLang="ko-KR" dirty="0"/>
              <a:t>(full duplex) </a:t>
            </a:r>
            <a:r>
              <a:rPr lang="ko-KR" altLang="en-US" dirty="0"/>
              <a:t>통신이 가능한 </a:t>
            </a:r>
            <a:r>
              <a:rPr lang="ko-KR" altLang="en-US" dirty="0" err="1"/>
              <a:t>동기식</a:t>
            </a:r>
            <a:r>
              <a:rPr lang="ko-KR" altLang="en-US" dirty="0"/>
              <a:t> 통신 규격</a:t>
            </a:r>
            <a:r>
              <a:rPr lang="en-US" altLang="ko-KR" dirty="0"/>
              <a:t>(4</a:t>
            </a:r>
            <a:r>
              <a:rPr lang="ko-KR" altLang="en-US" dirty="0"/>
              <a:t>개의 핀 사용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SPI </a:t>
            </a:r>
            <a:r>
              <a:rPr lang="ko-KR" altLang="en-US" dirty="0"/>
              <a:t>장치는 </a:t>
            </a:r>
            <a:r>
              <a:rPr lang="en-US" altLang="ko-KR" dirty="0"/>
              <a:t>Chip Enable(CE) </a:t>
            </a:r>
            <a:r>
              <a:rPr lang="ko-KR" altLang="en-US" dirty="0"/>
              <a:t>입력을 가지고 있어 </a:t>
            </a:r>
            <a:r>
              <a:rPr lang="en-US" altLang="ko-KR" dirty="0"/>
              <a:t>2</a:t>
            </a:r>
            <a:r>
              <a:rPr lang="ko-KR" altLang="en-US" dirty="0"/>
              <a:t>개 이상의 </a:t>
            </a:r>
            <a:r>
              <a:rPr lang="en-US" altLang="ko-KR" dirty="0"/>
              <a:t>Slave </a:t>
            </a:r>
            <a:r>
              <a:rPr lang="ko-KR" altLang="en-US" dirty="0"/>
              <a:t>장치들을 구동할 수 있음</a:t>
            </a:r>
            <a:endParaRPr lang="en-US" altLang="ko-KR" dirty="0"/>
          </a:p>
          <a:p>
            <a:r>
              <a:rPr lang="en-US" altLang="ko-KR" dirty="0"/>
              <a:t>I2C</a:t>
            </a:r>
            <a:r>
              <a:rPr lang="ko-KR" altLang="en-US" dirty="0"/>
              <a:t>에 비해서 빠른 전송속도</a:t>
            </a:r>
            <a:r>
              <a:rPr lang="en-US" altLang="ko-KR" dirty="0"/>
              <a:t>(</a:t>
            </a:r>
            <a:r>
              <a:rPr lang="ko-KR" altLang="en-US" dirty="0"/>
              <a:t>최고 </a:t>
            </a:r>
            <a:r>
              <a:rPr lang="en-US" altLang="ko-KR" dirty="0"/>
              <a:t>70MHz)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199" y="4293096"/>
            <a:ext cx="6379007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434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 Bus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0800" y="1068760"/>
            <a:ext cx="8784976" cy="456388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using </a:t>
            </a:r>
            <a:r>
              <a:rPr lang="en-US" altLang="ko-KR" sz="1400" b="1" dirty="0" err="1">
                <a:latin typeface="Consolas" pitchFamily="49" charset="0"/>
              </a:rPr>
              <a:t>Windows.Devices.Enumeration</a:t>
            </a:r>
            <a:r>
              <a:rPr lang="en-US" altLang="ko-KR" sz="1400" b="1" dirty="0">
                <a:latin typeface="Consolas" pitchFamily="49" charset="0"/>
              </a:rPr>
              <a:t>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using </a:t>
            </a:r>
            <a:r>
              <a:rPr lang="en-US" altLang="ko-KR" sz="1400" b="1" dirty="0" err="1">
                <a:latin typeface="Consolas" pitchFamily="49" charset="0"/>
              </a:rPr>
              <a:t>Windows.Devices.Spi</a:t>
            </a:r>
            <a:r>
              <a:rPr lang="en-US" altLang="ko-KR" sz="1400" b="1" dirty="0">
                <a:latin typeface="Consolas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public </a:t>
            </a:r>
            <a:r>
              <a:rPr lang="en-US" altLang="ko-KR" sz="1400" b="1" dirty="0" err="1">
                <a:latin typeface="Consolas" pitchFamily="49" charset="0"/>
              </a:rPr>
              <a:t>async</a:t>
            </a:r>
            <a:r>
              <a:rPr lang="en-US" altLang="ko-KR" sz="1400" b="1" dirty="0">
                <a:latin typeface="Consolas" pitchFamily="49" charset="0"/>
              </a:rPr>
              <a:t> void SPI()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string </a:t>
            </a:r>
            <a:r>
              <a:rPr lang="en-US" altLang="ko-KR" sz="1400" b="1" dirty="0" err="1">
                <a:latin typeface="Consolas" pitchFamily="49" charset="0"/>
              </a:rPr>
              <a:t>aqs</a:t>
            </a:r>
            <a:r>
              <a:rPr lang="en-US" altLang="ko-KR" sz="1400" b="1" dirty="0">
                <a:latin typeface="Consolas" pitchFamily="49" charset="0"/>
              </a:rPr>
              <a:t> = </a:t>
            </a:r>
            <a:r>
              <a:rPr lang="en-US" altLang="ko-KR" sz="1400" b="1" dirty="0" err="1">
                <a:latin typeface="Consolas" pitchFamily="49" charset="0"/>
              </a:rPr>
              <a:t>SpiDevice.GetDeviceSelector</a:t>
            </a:r>
            <a:r>
              <a:rPr lang="en-US" altLang="ko-KR" sz="1400" b="1" dirty="0">
                <a:latin typeface="Consolas" pitchFamily="49" charset="0"/>
              </a:rPr>
              <a:t>("SPI0");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</a:t>
            </a:r>
            <a:r>
              <a:rPr lang="en-US" altLang="ko-KR" sz="1400" b="1" dirty="0" err="1">
                <a:latin typeface="Consolas" pitchFamily="49" charset="0"/>
              </a:rPr>
              <a:t>var</a:t>
            </a:r>
            <a:r>
              <a:rPr lang="en-US" altLang="ko-KR" sz="1400" b="1" dirty="0">
                <a:latin typeface="Consolas" pitchFamily="49" charset="0"/>
              </a:rPr>
              <a:t> dis = await </a:t>
            </a:r>
            <a:r>
              <a:rPr lang="en-US" altLang="ko-KR" sz="1400" b="1" dirty="0" err="1">
                <a:latin typeface="Consolas" pitchFamily="49" charset="0"/>
              </a:rPr>
              <a:t>DeviceInformation.FindAllAsync</a:t>
            </a:r>
            <a:r>
              <a:rPr lang="en-US" altLang="ko-KR" sz="1400" b="1" dirty="0">
                <a:latin typeface="Consolas" pitchFamily="49" charset="0"/>
              </a:rPr>
              <a:t>(</a:t>
            </a:r>
            <a:r>
              <a:rPr lang="en-US" altLang="ko-KR" sz="1400" b="1" dirty="0" err="1">
                <a:latin typeface="Consolas" pitchFamily="49" charset="0"/>
              </a:rPr>
              <a:t>aqs</a:t>
            </a:r>
            <a:r>
              <a:rPr lang="en-US" altLang="ko-KR" sz="14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if (</a:t>
            </a:r>
            <a:r>
              <a:rPr lang="en-US" altLang="ko-KR" sz="1400" b="1" dirty="0" err="1">
                <a:latin typeface="Consolas" pitchFamily="49" charset="0"/>
              </a:rPr>
              <a:t>dis.Count</a:t>
            </a:r>
            <a:r>
              <a:rPr lang="en-US" altLang="ko-KR" sz="1400" b="1" dirty="0">
                <a:latin typeface="Consolas" pitchFamily="49" charset="0"/>
              </a:rPr>
              <a:t> == 0);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    return;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// chip 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선택을 위해 </a:t>
            </a:r>
            <a:r>
              <a:rPr lang="en-US" altLang="ko-KR" sz="1400" b="1" dirty="0">
                <a:solidFill>
                  <a:srgbClr val="00B050"/>
                </a:solidFill>
                <a:latin typeface="Consolas" pitchFamily="49" charset="0"/>
              </a:rPr>
              <a:t>line CS0</a:t>
            </a:r>
            <a:r>
              <a:rPr lang="ko-KR" altLang="en-US" sz="1400" b="1" dirty="0">
                <a:solidFill>
                  <a:srgbClr val="00B050"/>
                </a:solidFill>
                <a:latin typeface="Consolas" pitchFamily="49" charset="0"/>
              </a:rPr>
              <a:t>을 사용하도록 설정</a:t>
            </a:r>
            <a:endParaRPr lang="en-US" altLang="ko-KR" sz="1400" b="1" dirty="0">
              <a:solidFill>
                <a:srgbClr val="00B050"/>
              </a:solidFill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</a:t>
            </a:r>
            <a:r>
              <a:rPr lang="en-US" altLang="ko-KR" sz="1400" b="1" dirty="0" err="1">
                <a:latin typeface="Consolas" pitchFamily="49" charset="0"/>
              </a:rPr>
              <a:t>var</a:t>
            </a:r>
            <a:r>
              <a:rPr lang="en-US" altLang="ko-KR" sz="1400" b="1" dirty="0">
                <a:latin typeface="Consolas" pitchFamily="49" charset="0"/>
              </a:rPr>
              <a:t> settings = new </a:t>
            </a:r>
            <a:r>
              <a:rPr lang="en-US" altLang="ko-KR" sz="1400" b="1" dirty="0" err="1">
                <a:latin typeface="Consolas" pitchFamily="49" charset="0"/>
              </a:rPr>
              <a:t>SpiConnectionSettings</a:t>
            </a:r>
            <a:r>
              <a:rPr lang="en-US" altLang="ko-KR" sz="1400" b="1" dirty="0">
                <a:latin typeface="Consolas" pitchFamily="49" charset="0"/>
              </a:rPr>
              <a:t>(0);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latin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using (</a:t>
            </a:r>
            <a:r>
              <a:rPr lang="en-US" altLang="ko-KR" sz="1400" b="1" dirty="0" err="1">
                <a:latin typeface="Consolas" pitchFamily="49" charset="0"/>
              </a:rPr>
              <a:t>SpiDevice</a:t>
            </a:r>
            <a:r>
              <a:rPr lang="en-US" altLang="ko-KR" sz="1400" b="1" dirty="0">
                <a:latin typeface="Consolas" pitchFamily="49" charset="0"/>
              </a:rPr>
              <a:t> device = await </a:t>
            </a:r>
            <a:r>
              <a:rPr lang="en-US" altLang="ko-KR" sz="1400" b="1" dirty="0" err="1">
                <a:latin typeface="Consolas" pitchFamily="49" charset="0"/>
              </a:rPr>
              <a:t>SpiDevice.FromIdAsync</a:t>
            </a:r>
            <a:r>
              <a:rPr lang="en-US" altLang="ko-KR" sz="1400" b="1" dirty="0">
                <a:latin typeface="Consolas" pitchFamily="49" charset="0"/>
              </a:rPr>
              <a:t>(dis[0].Id, settings))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    byte[] </a:t>
            </a:r>
            <a:r>
              <a:rPr lang="en-US" altLang="ko-KR" sz="1400" b="1" dirty="0" err="1">
                <a:latin typeface="Consolas" pitchFamily="49" charset="0"/>
              </a:rPr>
              <a:t>writeBuf</a:t>
            </a:r>
            <a:r>
              <a:rPr lang="en-US" altLang="ko-KR" sz="1400" b="1" dirty="0">
                <a:latin typeface="Consolas" pitchFamily="49" charset="0"/>
              </a:rPr>
              <a:t> = { 0x01, 0x02, 0x03, 0x04 };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    </a:t>
            </a:r>
            <a:r>
              <a:rPr lang="en-US" altLang="ko-KR" sz="1400" b="1" dirty="0" err="1">
                <a:latin typeface="Consolas" pitchFamily="49" charset="0"/>
              </a:rPr>
              <a:t>device.Write</a:t>
            </a:r>
            <a:r>
              <a:rPr lang="en-US" altLang="ko-KR" sz="1400" b="1" dirty="0">
                <a:latin typeface="Consolas" pitchFamily="49" charset="0"/>
              </a:rPr>
              <a:t>(</a:t>
            </a:r>
            <a:r>
              <a:rPr lang="en-US" altLang="ko-KR" sz="1400" b="1" dirty="0" err="1">
                <a:latin typeface="Consolas" pitchFamily="49" charset="0"/>
              </a:rPr>
              <a:t>writeBuf</a:t>
            </a:r>
            <a:r>
              <a:rPr lang="en-US" altLang="ko-KR" sz="1400" b="1" dirty="0">
                <a:latin typeface="Consolas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latin typeface="Consolas" pitchFamily="49" charset="0"/>
              </a:rPr>
              <a:t>}</a:t>
            </a:r>
            <a:endParaRPr lang="ko-KR" altLang="en-US" sz="1400" b="1" dirty="0">
              <a:latin typeface="Consolas" pitchFamily="49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155" y="4869160"/>
            <a:ext cx="1602385" cy="17281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832706"/>
            <a:ext cx="1656184" cy="1801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769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핵심기술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사물 주변의 환경에서 정보를 얻을 수 있는 센서기술</a:t>
            </a:r>
            <a:endParaRPr lang="en-US" altLang="ko-KR" dirty="0"/>
          </a:p>
          <a:p>
            <a:r>
              <a:rPr lang="ko-KR" altLang="en-US" dirty="0"/>
              <a:t>확보된 데이터를 연결된 </a:t>
            </a:r>
            <a:r>
              <a:rPr lang="ko-KR" altLang="en-US" dirty="0" err="1"/>
              <a:t>네크워크를</a:t>
            </a:r>
            <a:r>
              <a:rPr lang="ko-KR" altLang="en-US" dirty="0"/>
              <a:t> 통해 </a:t>
            </a:r>
            <a:r>
              <a:rPr lang="ko-KR" altLang="en-US" dirty="0" err="1"/>
              <a:t>스마트폰이나</a:t>
            </a:r>
            <a:r>
              <a:rPr lang="ko-KR" altLang="en-US" dirty="0"/>
              <a:t> 서버로 보내는 통신 기술</a:t>
            </a:r>
            <a:endParaRPr lang="en-US" altLang="ko-KR" dirty="0"/>
          </a:p>
          <a:p>
            <a:r>
              <a:rPr lang="ko-KR" altLang="en-US" dirty="0"/>
              <a:t>정보를 바탕으로 특정 기능을 수행해 사용자에게 </a:t>
            </a:r>
            <a:br>
              <a:rPr lang="en-US" altLang="ko-KR" dirty="0"/>
            </a:br>
            <a:r>
              <a:rPr lang="ko-KR" altLang="en-US" dirty="0"/>
              <a:t>전달하는 서비스 인터페이스 기술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.IOT </a:t>
            </a:r>
            <a:r>
              <a:rPr lang="ko-KR" altLang="en-US" dirty="0"/>
              <a:t>개요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13176"/>
            <a:ext cx="1497136" cy="129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53" y="4312309"/>
            <a:ext cx="944191" cy="80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347186"/>
            <a:ext cx="2264464" cy="18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04" y="4250245"/>
            <a:ext cx="3356399" cy="1900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08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– SPI </a:t>
            </a:r>
            <a:r>
              <a:rPr lang="ko-KR" altLang="en-US" dirty="0"/>
              <a:t>통신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통신을 지원하는 </a:t>
            </a:r>
            <a:r>
              <a:rPr lang="en-US" altLang="ko-KR" dirty="0"/>
              <a:t>RF </a:t>
            </a:r>
            <a:r>
              <a:rPr lang="ko-KR" altLang="en-US" dirty="0"/>
              <a:t>카드 모듈</a:t>
            </a:r>
            <a:r>
              <a:rPr lang="en-US" altLang="ko-KR" dirty="0"/>
              <a:t>(RFID-RC522)</a:t>
            </a:r>
            <a:r>
              <a:rPr lang="ko-KR" altLang="en-US" dirty="0"/>
              <a:t>을 활용하여</a:t>
            </a:r>
            <a:r>
              <a:rPr lang="en-US" altLang="ko-KR" dirty="0"/>
              <a:t>,</a:t>
            </a:r>
            <a:r>
              <a:rPr lang="ko-KR" altLang="en-US" dirty="0"/>
              <a:t> 카드의 </a:t>
            </a:r>
            <a:r>
              <a:rPr lang="ko-KR" altLang="en-US" dirty="0" err="1"/>
              <a:t>고유값을</a:t>
            </a:r>
            <a:r>
              <a:rPr lang="ko-KR" altLang="en-US" dirty="0"/>
              <a:t> 읽어 화면에 출력하는 코드를 작성합니다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9" y="2974489"/>
            <a:ext cx="8312897" cy="264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784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r>
              <a:rPr lang="en-US" altLang="ko-KR" dirty="0"/>
              <a:t>(DHT11)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20" y="1028120"/>
            <a:ext cx="2520280" cy="1994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732" y="1010848"/>
            <a:ext cx="3428560" cy="2012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8" y="3127210"/>
            <a:ext cx="7029396" cy="1853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095" y="4797152"/>
            <a:ext cx="48768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13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</a:t>
            </a:r>
            <a:r>
              <a:rPr lang="en-US" altLang="ko-KR" dirty="0" err="1"/>
              <a:t>IoT</a:t>
            </a:r>
            <a:r>
              <a:rPr lang="en-US" altLang="ko-KR" dirty="0"/>
              <a:t> Hub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1422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</a:t>
            </a:r>
            <a:r>
              <a:rPr lang="en-US" altLang="ko-KR" dirty="0" err="1"/>
              <a:t>IoT</a:t>
            </a:r>
            <a:r>
              <a:rPr lang="en-US" altLang="ko-KR" dirty="0"/>
              <a:t> Hub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수백만 개의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장치와 양방향 통신 구축 가능</a:t>
            </a:r>
            <a:endParaRPr lang="en-US" altLang="ko-KR" dirty="0"/>
          </a:p>
          <a:p>
            <a:r>
              <a:rPr lang="ko-KR" altLang="en-US" dirty="0"/>
              <a:t>대규모 환경에서 신뢰할 수 있는 장치</a:t>
            </a:r>
            <a:r>
              <a:rPr lang="en-US" altLang="ko-KR" dirty="0"/>
              <a:t>-</a:t>
            </a:r>
            <a:r>
              <a:rPr lang="ko-KR" altLang="en-US" dirty="0" err="1"/>
              <a:t>클라우드</a:t>
            </a:r>
            <a:r>
              <a:rPr lang="ko-KR" altLang="en-US" dirty="0"/>
              <a:t> 및 </a:t>
            </a:r>
            <a:r>
              <a:rPr lang="ko-KR" altLang="en-US" dirty="0" err="1"/>
              <a:t>클라우드</a:t>
            </a:r>
            <a:r>
              <a:rPr lang="en-US" altLang="ko-KR" dirty="0"/>
              <a:t>-</a:t>
            </a:r>
            <a:r>
              <a:rPr lang="ko-KR" altLang="en-US" dirty="0"/>
              <a:t>장치 </a:t>
            </a:r>
            <a:r>
              <a:rPr lang="ko-KR" altLang="en-US" dirty="0" err="1"/>
              <a:t>메시징을</a:t>
            </a:r>
            <a:r>
              <a:rPr lang="ko-KR" altLang="en-US" dirty="0"/>
              <a:t> 제공</a:t>
            </a:r>
            <a:endParaRPr lang="en-US" altLang="ko-KR" dirty="0"/>
          </a:p>
          <a:p>
            <a:r>
              <a:rPr lang="ko-KR" altLang="en-US" dirty="0" err="1"/>
              <a:t>장치별</a:t>
            </a:r>
            <a:r>
              <a:rPr lang="ko-KR" altLang="en-US" dirty="0"/>
              <a:t> 인증 및 액세스 제어를 통한 보안 향상</a:t>
            </a:r>
            <a:endParaRPr lang="en-US" altLang="ko-KR" dirty="0"/>
          </a:p>
          <a:p>
            <a:r>
              <a:rPr lang="ko-KR" altLang="en-US" dirty="0"/>
              <a:t>다양한 언어 및 플랫폼에 대한 라이브러리를 지원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" y="3732751"/>
            <a:ext cx="7533961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894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허브 생성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47445" y="1378313"/>
            <a:ext cx="7835808" cy="5152429"/>
            <a:chOff x="477483" y="1033285"/>
            <a:chExt cx="8219468" cy="525354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83" y="1171299"/>
              <a:ext cx="7160191" cy="271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85762" y="1740542"/>
              <a:ext cx="1296144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267744" y="2658164"/>
              <a:ext cx="1332148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88024" y="2636912"/>
              <a:ext cx="2736936" cy="9145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7642" y="1033285"/>
              <a:ext cx="1969309" cy="52535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1265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Azure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허브 생성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호스트 이름과 연결 문자열 확인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56102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58622" y="3234492"/>
            <a:ext cx="194421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20072" y="2686829"/>
            <a:ext cx="412906" cy="330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5" y="3573016"/>
            <a:ext cx="5310668" cy="288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364088" y="6176062"/>
            <a:ext cx="194421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73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4978896" cy="778098"/>
          </a:xfrm>
        </p:spPr>
        <p:txBody>
          <a:bodyPr/>
          <a:lstStyle/>
          <a:p>
            <a:r>
              <a:rPr lang="ko-KR" altLang="en-US" dirty="0"/>
              <a:t>장치 등록 및 </a:t>
            </a:r>
            <a:r>
              <a:rPr lang="ko-KR" altLang="en-US"/>
              <a:t>장치</a:t>
            </a:r>
            <a:r>
              <a:rPr lang="en-US" altLang="ko-KR" dirty="0"/>
              <a:t>ID </a:t>
            </a:r>
            <a:r>
              <a:rPr lang="ko-KR" altLang="en-US" dirty="0"/>
              <a:t>생성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NetGet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 관리자에서 </a:t>
            </a:r>
            <a:r>
              <a:rPr lang="en-US" altLang="ko-KR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Microsoft.Azure.Devices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000" dirty="0"/>
              <a:t>설치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36977" y="1916832"/>
            <a:ext cx="7475836" cy="4032085"/>
            <a:chOff x="827584" y="2204864"/>
            <a:chExt cx="7475836" cy="4032085"/>
          </a:xfrm>
        </p:grpSpPr>
        <p:sp>
          <p:nvSpPr>
            <p:cNvPr id="4" name="Rectangle 1"/>
            <p:cNvSpPr>
              <a:spLocks noChangeArrowheads="1"/>
            </p:cNvSpPr>
            <p:nvPr/>
          </p:nvSpPr>
          <p:spPr bwMode="auto">
            <a:xfrm>
              <a:off x="827584" y="2204864"/>
              <a:ext cx="6641562" cy="34163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static RegistryManager registryManager; </a:t>
              </a:r>
              <a:endPara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itchFamily="50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static string connectionString = "{iothub connection string}"; </a:t>
              </a:r>
              <a:endPara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itchFamily="50" charset="-127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altLang="ko-KR" sz="1200" dirty="0">
                <a:latin typeface="Consolas" panose="020B0609020204030204" pitchFamily="49" charset="0"/>
                <a:ea typeface="굴림" pitchFamily="50" charset="-127"/>
                <a:cs typeface="굴림" pitchFamily="50" charset="-127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private static 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async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Task 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AddDeviceAsync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()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{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string 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deviceId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= "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myFirstDevice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";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Device 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device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;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try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{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    device = await 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registryManager.AddDeviceAsync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(new Device(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deviceId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));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}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catch (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DeviceAlreadyExistsException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)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{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    device = await 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registryManager.GetDeviceAsync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(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deviceId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);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}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Console.WriteLine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("Generated device key: {0}", </a:t>
              </a:r>
              <a:b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</a:b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                       </a:t>
              </a:r>
              <a:r>
                <a:rPr kumimoji="1" lang="en-US" altLang="ko-KR" sz="1200" dirty="0" err="1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device.Authentication.SymmetricKey.PrimaryKey</a:t>
              </a: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);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latin typeface="Consolas" panose="020B0609020204030204" pitchFamily="49" charset="0"/>
                  <a:ea typeface="굴림" pitchFamily="50" charset="-127"/>
                  <a:cs typeface="굴림" pitchFamily="50" charset="-127"/>
                </a:rPr>
                <a:t>}</a:t>
              </a:r>
              <a:endParaRPr kumimoji="1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1331640" y="5498285"/>
              <a:ext cx="6971780" cy="738664"/>
            </a:xfrm>
            <a:prstGeom prst="rect">
              <a:avLst/>
            </a:prstGeom>
            <a:solidFill>
              <a:srgbClr val="EEEEE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registryManager = 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2B91AF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RegistryManager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.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2B91AF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CreateFromConnectionString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(connectionString); </a:t>
              </a:r>
              <a:endParaRPr kumimoji="1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Monaco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2B91AF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AddDeviceAsync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().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2B91AF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Wait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(); </a:t>
              </a:r>
              <a:endParaRPr kumimoji="1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50" charset="-127"/>
                <a:ea typeface="Monaco"/>
                <a:cs typeface="굴림" pitchFamily="50" charset="-127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2B91AF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Console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.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2B91AF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ReadLine</a:t>
              </a:r>
              <a:r>
                <a:rPr kumimoji="1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 Unicode MS" pitchFamily="50" charset="-127"/>
                  <a:ea typeface="Monaco"/>
                  <a:cs typeface="굴림" pitchFamily="50" charset="-127"/>
                </a:rPr>
                <a:t>();</a:t>
              </a:r>
              <a:r>
                <a:rPr kumimoji="1" lang="ko-KR" altLang="ko-KR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  <a:cs typeface="굴림" pitchFamily="50" charset="-127"/>
                </a:rPr>
                <a:t> </a:t>
              </a:r>
              <a:endParaRPr kumimoji="1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860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122912" cy="778098"/>
          </a:xfrm>
        </p:spPr>
        <p:txBody>
          <a:bodyPr/>
          <a:lstStyle/>
          <a:p>
            <a:r>
              <a:rPr lang="en-US" altLang="ko-KR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허브에서 메시지 수신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/>
              <a:t>NuGet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 관리자에서 </a:t>
            </a:r>
            <a:r>
              <a:rPr lang="en-US" altLang="ko-KR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WindowsAzure.ServiceBus</a:t>
            </a:r>
            <a:r>
              <a:rPr lang="en-US" altLang="ko-KR" sz="2000" dirty="0"/>
              <a:t> </a:t>
            </a:r>
            <a:r>
              <a:rPr lang="ko-KR" altLang="en-US" sz="2000" dirty="0"/>
              <a:t>설치</a:t>
            </a:r>
            <a:endParaRPr lang="en-US" altLang="ko-KR" sz="20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31051" y="1600386"/>
            <a:ext cx="6445995" cy="738664"/>
          </a:xfrm>
          <a:prstGeom prst="rect">
            <a:avLst/>
          </a:prstGeom>
          <a:solidFill>
            <a:srgbClr val="EEEEE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static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string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connectionString =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"{iothub connection string}"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;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static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string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iotHubD2cEndpoint =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"messages/events"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;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static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EventHubClient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eventHubClient;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23528" y="2409850"/>
            <a:ext cx="8640960" cy="3539430"/>
          </a:xfrm>
          <a:prstGeom prst="rect">
            <a:avLst/>
          </a:prstGeom>
          <a:solidFill>
            <a:srgbClr val="EEEEE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private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static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async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Task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ReceiveMessagesFromDeviceAsync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string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partition,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CancellationToken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ct)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{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var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eventHubReceiver = eventHubClient.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GetDefaultConsumerGroup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()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                                 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CreateReceiver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(partition,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DateTime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UtcNow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); </a:t>
            </a: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while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(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true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)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{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if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(ct.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IsCancellationRequested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)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break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;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EventData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eventData = await eventHubReceiver.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ReceiveAsync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();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if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(eventData ==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null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)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continue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;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string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data =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Encoding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.UTF8.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GetString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(eventData.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GetBytes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());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Console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WriteLine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"Message received. Partition: {0} Data: '{1}'"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, </a:t>
            </a:r>
            <a:b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</a:b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                      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partition, data); </a:t>
            </a: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   </a:t>
            </a: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} </a:t>
            </a:r>
            <a:endParaRPr kumimoji="1"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}</a:t>
            </a:r>
            <a:r>
              <a:rPr kumimoji="1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848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122912" cy="778098"/>
          </a:xfrm>
        </p:spPr>
        <p:txBody>
          <a:bodyPr/>
          <a:lstStyle/>
          <a:p>
            <a:r>
              <a:rPr lang="en-US" altLang="ko-KR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허브에서 메시지 수신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수신용 테스트 코드를 </a:t>
            </a:r>
            <a:r>
              <a:rPr lang="en-US" altLang="ko-KR" sz="2000" dirty="0"/>
              <a:t>Main </a:t>
            </a:r>
            <a:r>
              <a:rPr lang="ko-KR" altLang="en-US" sz="2000" dirty="0" err="1"/>
              <a:t>메서드</a:t>
            </a:r>
            <a:r>
              <a:rPr lang="ko-KR" altLang="en-US" sz="2000" dirty="0"/>
              <a:t> 안에 작성</a:t>
            </a:r>
            <a:endParaRPr lang="en-US" altLang="ko-KR" sz="20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10460" y="1628800"/>
            <a:ext cx="8425705" cy="3785652"/>
          </a:xfrm>
          <a:prstGeom prst="rect">
            <a:avLst/>
          </a:prstGeom>
          <a:solidFill>
            <a:srgbClr val="EEEEE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Console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WriteLine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"Receive messages. Ctrl-C to exit.\n"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eventHubClient =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EventHubClient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CreateFromConnectionString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(connectionString, iotHubD2cEndpoint);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var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d2cPartitions = eventHubClient.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GetRuntimeInformation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().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PartitionIds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CancellationTokenSource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cts =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new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CancellationTokenSource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();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System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Console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CancelKeyPress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+= (s, e) =&gt;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{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e.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Cancel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=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true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dirty="0">
                <a:solidFill>
                  <a:srgbClr val="000000"/>
                </a:solidFill>
                <a:latin typeface="Consolas" panose="020B0609020204030204" pitchFamily="49" charset="0"/>
                <a:ea typeface="Monaco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cts.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Cancel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();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Console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WriteLine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"Exiting..."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);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};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var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tasks =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new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List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&lt;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Task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&gt;();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foreach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(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string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partition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in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d2cPartitions)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{ </a:t>
            </a:r>
            <a:endParaRPr kumimoji="1" lang="en-US" altLang="ko-KR" sz="1200" dirty="0">
              <a:solidFill>
                <a:srgbClr val="000000"/>
              </a:solidFill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    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tasks.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Add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ReceiveMessagesFromDeviceAsync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(partition, cts.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Token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));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} </a:t>
            </a: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rgbClr val="2B91AF"/>
              </a:solidFill>
              <a:effectLst/>
              <a:latin typeface="Consolas" panose="020B0609020204030204" pitchFamily="49" charset="0"/>
              <a:ea typeface="Monaco"/>
              <a:cs typeface="굴림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Task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WaitAll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(tasks.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ToArray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Monaco"/>
                <a:cs typeface="굴림" pitchFamily="50" charset="-127"/>
              </a:rPr>
              <a:t>());</a:t>
            </a:r>
            <a:r>
              <a:rPr kumimoji="1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576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122912" cy="778098"/>
          </a:xfrm>
        </p:spPr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허브로의 전송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/>
              <a:t>NuGet</a:t>
            </a:r>
            <a:r>
              <a:rPr lang="en-US" altLang="ko-KR" sz="2000" dirty="0"/>
              <a:t> </a:t>
            </a:r>
            <a:r>
              <a:rPr lang="ko-KR" altLang="en-US" sz="2000" dirty="0"/>
              <a:t>패키지 관리자에서 </a:t>
            </a:r>
            <a:r>
              <a:rPr lang="en-US" altLang="ko-KR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WindowsAzure.Devices.Client</a:t>
            </a:r>
            <a:r>
              <a:rPr lang="en-US" altLang="ko-KR" sz="2000" dirty="0"/>
              <a:t> </a:t>
            </a:r>
            <a:r>
              <a:rPr lang="ko-KR" altLang="en-US" sz="2000" dirty="0"/>
              <a:t>설치</a:t>
            </a:r>
            <a:endParaRPr lang="en-US" altLang="ko-KR" sz="20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27584" y="1549816"/>
            <a:ext cx="7560840" cy="5047536"/>
          </a:xfrm>
          <a:prstGeom prst="rect">
            <a:avLst/>
          </a:prstGeom>
          <a:solidFill>
            <a:srgbClr val="EEEEE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DeviceClient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deviceClient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iotHubUri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"{</a:t>
            </a:r>
            <a:r>
              <a:rPr lang="en-US" altLang="ko-KR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iot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 hub hostname}"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deviceKey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"{device key}"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굴림" pitchFamily="50" charset="-127"/>
              <a:cs typeface="굴림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SendDeviceToCloudMessagesAsync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avgWindSpeed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// m/s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rand =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currentWindSpeed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avgWindSpeed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NextDouble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 * 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;          </a:t>
            </a:r>
            <a:b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telemetryDataPoint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deviceId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myFirstDevice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              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windSpeed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currentWindSpeed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};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sonConvert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SerializeObject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telemetryDataPoint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00008B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message =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.ASCII.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GetBytes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));    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await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deviceClient.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SendEventAsync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(message);  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WriteLine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"{0} &gt; Sending message: {1}"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DateTime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Now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Task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Delay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Wait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685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ko-KR" altLang="en-US" dirty="0"/>
              <a:t>와 </a:t>
            </a:r>
            <a:r>
              <a:rPr lang="ko-KR" altLang="en-US" dirty="0" err="1"/>
              <a:t>클라우드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/>
            <a:r>
              <a:rPr lang="ko-KR" altLang="en-US" dirty="0"/>
              <a:t>단순히 센서나 기기가 인터넷에 연결된 것만으로는 </a:t>
            </a:r>
            <a:br>
              <a:rPr lang="en-US" altLang="ko-KR" dirty="0"/>
            </a:br>
            <a:r>
              <a:rPr lang="en-US" altLang="ko-KR" dirty="0"/>
              <a:t>IoT</a:t>
            </a:r>
            <a:r>
              <a:rPr lang="ko-KR" altLang="en-US" dirty="0"/>
              <a:t>의 장점을 충분히 활용할 수 없음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실시간 상태확인</a:t>
            </a:r>
            <a:r>
              <a:rPr lang="en-US" altLang="ko-KR" dirty="0"/>
              <a:t>(Snap shot)</a:t>
            </a:r>
            <a:r>
              <a:rPr lang="ko-KR" altLang="en-US" dirty="0"/>
              <a:t> 또는 기기 제어만 가능</a:t>
            </a:r>
            <a:r>
              <a:rPr lang="en-US" altLang="ko-KR" dirty="0"/>
              <a:t>)</a:t>
            </a:r>
          </a:p>
          <a:p>
            <a:pPr marL="400050"/>
            <a:r>
              <a:rPr lang="ko-KR" altLang="en-US" dirty="0"/>
              <a:t>센서나 기기가 만들어 내는 수많은 실시간 데이터를 </a:t>
            </a:r>
            <a:br>
              <a:rPr lang="en-US" altLang="ko-KR" dirty="0"/>
            </a:br>
            <a:r>
              <a:rPr lang="ko-KR" altLang="en-US" dirty="0"/>
              <a:t>활용하여 의미 있는 정보로 가공하고 이를 활용하기 </a:t>
            </a:r>
            <a:br>
              <a:rPr lang="en-US" altLang="ko-KR" dirty="0"/>
            </a:br>
            <a:r>
              <a:rPr lang="ko-KR" altLang="en-US" dirty="0"/>
              <a:t>위해서는 원격 스토리지와 실시간 분석이 가능한 </a:t>
            </a:r>
            <a:br>
              <a:rPr lang="en-US" altLang="ko-KR" dirty="0"/>
            </a:br>
            <a:r>
              <a:rPr lang="ko-KR" altLang="en-US" dirty="0"/>
              <a:t>컴퓨팅이 요구됨</a:t>
            </a:r>
            <a:endParaRPr lang="en-US" altLang="ko-KR" dirty="0"/>
          </a:p>
          <a:p>
            <a:pPr marL="400050"/>
            <a:r>
              <a:rPr lang="en-US" altLang="ko-KR" dirty="0"/>
              <a:t>Microsoft Azure</a:t>
            </a:r>
            <a:r>
              <a:rPr lang="ko-KR" altLang="en-US" dirty="0"/>
              <a:t>나 </a:t>
            </a:r>
            <a:r>
              <a:rPr lang="en-US" altLang="ko-KR" dirty="0"/>
              <a:t>Amazon Web Service</a:t>
            </a:r>
            <a:r>
              <a:rPr lang="ko-KR" altLang="en-US" dirty="0"/>
              <a:t>와 같은 </a:t>
            </a:r>
            <a:br>
              <a:rPr lang="en-US" altLang="ko-KR" dirty="0"/>
            </a:br>
            <a:r>
              <a:rPr lang="ko-KR" altLang="en-US" dirty="0"/>
              <a:t>클라우드 서비스를 이용함으로써 쉽고 빠르게 </a:t>
            </a:r>
            <a:br>
              <a:rPr lang="en-US" altLang="ko-KR" dirty="0"/>
            </a:br>
            <a:r>
              <a:rPr lang="en-US" altLang="ko-KR" dirty="0"/>
              <a:t>IoT </a:t>
            </a:r>
            <a:r>
              <a:rPr lang="ko-KR" altLang="en-US" dirty="0"/>
              <a:t>플랫폼을 구성하고 활용할 수 있음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.IOT </a:t>
            </a:r>
            <a:r>
              <a:rPr lang="ko-KR" altLang="en-US" dirty="0"/>
              <a:t>개요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441359"/>
            <a:ext cx="2753208" cy="113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237971"/>
            <a:ext cx="2781265" cy="1419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26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122912" cy="778098"/>
          </a:xfrm>
        </p:spPr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허브로의 전송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발송 테스트 코드를 </a:t>
            </a:r>
            <a:r>
              <a:rPr lang="en-US" altLang="ko-KR" sz="2000" dirty="0"/>
              <a:t>Main </a:t>
            </a:r>
            <a:r>
              <a:rPr lang="ko-KR" altLang="en-US" sz="2000" dirty="0" err="1"/>
              <a:t>메서드</a:t>
            </a:r>
            <a:r>
              <a:rPr lang="ko-KR" altLang="en-US" sz="2000" dirty="0"/>
              <a:t> 안에 작성</a:t>
            </a:r>
            <a:endParaRPr lang="en-US" altLang="ko-KR" sz="20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94434" y="2158118"/>
            <a:ext cx="8568952" cy="2462213"/>
          </a:xfrm>
          <a:prstGeom prst="rect">
            <a:avLst/>
          </a:prstGeom>
          <a:solidFill>
            <a:srgbClr val="EEEEE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WriteLine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"Simulated device\n"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deviceClient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DeviceClient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Create</a:t>
            </a:r>
            <a:endParaRPr lang="en-US" altLang="ko-KR" sz="1400" dirty="0">
              <a:solidFill>
                <a:srgbClr val="2B91AF"/>
              </a:solidFill>
              <a:latin typeface="Consolas" panose="020B0609020204030204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2B91AF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iotHubUri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400" dirty="0">
                <a:solidFill>
                  <a:srgbClr val="00008B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DeviceAuthenticationWithRegistrySymmetricKey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myFirstDevice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deviceKey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SendDeviceToCloudMessagesAsync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ReadLine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kumimoji="1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35799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8493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.NET</a:t>
            </a:r>
            <a:r>
              <a:rPr lang="ko-KR" altLang="en-US" dirty="0"/>
              <a:t>의 의미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시스템의 개발과 운영부터 유지보수까지 필요한 총체적인 기술을 포함하고 있는 마이크로소프트가 제공하는 </a:t>
            </a:r>
            <a:r>
              <a:rPr lang="en-US" altLang="ko-KR" dirty="0"/>
              <a:t>Platform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, </a:t>
            </a:r>
            <a:r>
              <a:rPr lang="ko-KR" altLang="en-US" dirty="0"/>
              <a:t>개발 툴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기반 기술 등을 제공하는 이상적인 개발환경</a:t>
            </a:r>
            <a:endParaRPr lang="en-US" altLang="ko-KR" dirty="0"/>
          </a:p>
          <a:p>
            <a:r>
              <a:rPr lang="ko-KR" altLang="en-US" dirty="0"/>
              <a:t>개발자는 </a:t>
            </a:r>
            <a:r>
              <a:rPr lang="ko-KR" altLang="en-US" dirty="0" err="1"/>
              <a:t>닷넷이</a:t>
            </a:r>
            <a:r>
              <a:rPr lang="ko-KR" altLang="en-US" dirty="0"/>
              <a:t> 제공하는 다양한 언어 중에서 선택해서 개발할 수 있음</a:t>
            </a:r>
          </a:p>
          <a:p>
            <a:r>
              <a:rPr lang="en-US" altLang="ko-KR" dirty="0"/>
              <a:t>C# - .NET</a:t>
            </a:r>
            <a:r>
              <a:rPr lang="ko-KR" altLang="en-US" dirty="0"/>
              <a:t>을 대표하는 언어</a:t>
            </a:r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개요</a:t>
            </a:r>
          </a:p>
        </p:txBody>
      </p:sp>
      <p:pic>
        <p:nvPicPr>
          <p:cNvPr id="6146" name="Picture 2" descr="http://www.planet-source-code.com/vb/2010Redesign/images/LangugeHomePages/Microsoft.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49080"/>
            <a:ext cx="3624114" cy="232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739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개발 언어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개요</a:t>
            </a:r>
          </a:p>
        </p:txBody>
      </p:sp>
      <p:sp>
        <p:nvSpPr>
          <p:cNvPr id="5" name="Rectangle 46"/>
          <p:cNvSpPr>
            <a:spLocks noChangeArrowheads="1"/>
          </p:cNvSpPr>
          <p:nvPr/>
        </p:nvSpPr>
        <p:spPr bwMode="auto">
          <a:xfrm>
            <a:off x="199077" y="2404269"/>
            <a:ext cx="8640762" cy="1346200"/>
          </a:xfrm>
          <a:prstGeom prst="rect">
            <a:avLst/>
          </a:prstGeom>
          <a:solidFill>
            <a:srgbClr val="CCE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lIns="46800" tIns="46800" rIns="0" bIns="46800" anchor="ctr"/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endParaRPr lang="ko-KR" altLang="ko-KR" sz="1600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422914" y="1412082"/>
            <a:ext cx="2000250" cy="584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en-US" altLang="ko-KR" sz="1800">
                <a:latin typeface="Tahoma" pitchFamily="34" charset="0"/>
              </a:rPr>
              <a:t>C# </a:t>
            </a:r>
            <a:r>
              <a:rPr kumimoji="0" lang="ko-KR" altLang="en-US" sz="1800">
                <a:latin typeface="Tahoma" pitchFamily="34" charset="0"/>
              </a:rPr>
              <a:t>코드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169289" y="4380707"/>
            <a:ext cx="1828800" cy="1258887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1"/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5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ko-KR" altLang="en-US" sz="1800" dirty="0">
                <a:solidFill>
                  <a:schemeClr val="bg1"/>
                </a:solidFill>
                <a:latin typeface="Tahoma" pitchFamily="34" charset="0"/>
              </a:rPr>
              <a:t>중간언어</a:t>
            </a:r>
          </a:p>
          <a:p>
            <a:pPr algn="ctr" latinLnBrk="0">
              <a:lnSpc>
                <a:spcPct val="5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en-US" altLang="ko-KR" sz="1800" dirty="0">
                <a:solidFill>
                  <a:schemeClr val="bg1"/>
                </a:solidFill>
                <a:latin typeface="Tahoma" pitchFamily="34" charset="0"/>
              </a:rPr>
              <a:t>Microsoft</a:t>
            </a:r>
          </a:p>
          <a:p>
            <a:pPr algn="ctr" latinLnBrk="0">
              <a:lnSpc>
                <a:spcPct val="5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en-US" altLang="ko-KR" sz="1800" dirty="0">
                <a:solidFill>
                  <a:schemeClr val="bg1"/>
                </a:solidFill>
                <a:latin typeface="Tahoma" pitchFamily="34" charset="0"/>
              </a:rPr>
              <a:t>Intermediate</a:t>
            </a:r>
          </a:p>
          <a:p>
            <a:pPr algn="ctr" latinLnBrk="0">
              <a:lnSpc>
                <a:spcPct val="5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en-US" altLang="ko-KR" sz="1800" dirty="0">
                <a:solidFill>
                  <a:schemeClr val="bg1"/>
                </a:solidFill>
                <a:latin typeface="Tahoma" pitchFamily="34" charset="0"/>
              </a:rPr>
              <a:t>Language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639189" y="1412082"/>
            <a:ext cx="2000250" cy="584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en-US" altLang="ko-KR" sz="1800">
                <a:latin typeface="Tahoma" pitchFamily="34" charset="0"/>
              </a:rPr>
              <a:t>VB.NET </a:t>
            </a:r>
            <a:r>
              <a:rPr kumimoji="0" lang="ko-KR" altLang="en-US" sz="1800">
                <a:latin typeface="Tahoma" pitchFamily="34" charset="0"/>
              </a:rPr>
              <a:t>코드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563364" y="1412082"/>
            <a:ext cx="2000250" cy="584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en-US" altLang="ko-KR" sz="1800">
                <a:latin typeface="Tahoma" pitchFamily="34" charset="0"/>
              </a:rPr>
              <a:t>Managed C++ </a:t>
            </a:r>
            <a:r>
              <a:rPr kumimoji="0" lang="ko-KR" altLang="en-US" sz="1800">
                <a:latin typeface="Tahoma" pitchFamily="34" charset="0"/>
              </a:rPr>
              <a:t>코드</a:t>
            </a:r>
          </a:p>
        </p:txBody>
      </p:sp>
      <p:cxnSp>
        <p:nvCxnSpPr>
          <p:cNvPr id="10" name="AutoShape 29"/>
          <p:cNvCxnSpPr>
            <a:cxnSpLocks noChangeShapeType="1"/>
            <a:stCxn id="6" idx="2"/>
            <a:endCxn id="13" idx="0"/>
          </p:cNvCxnSpPr>
          <p:nvPr/>
        </p:nvCxnSpPr>
        <p:spPr bwMode="auto">
          <a:xfrm rot="5400000">
            <a:off x="990446" y="2306638"/>
            <a:ext cx="742950" cy="122237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30"/>
          <p:cNvCxnSpPr>
            <a:cxnSpLocks noChangeShapeType="1"/>
            <a:stCxn id="8" idx="2"/>
            <a:endCxn id="14" idx="0"/>
          </p:cNvCxnSpPr>
          <p:nvPr/>
        </p:nvCxnSpPr>
        <p:spPr bwMode="auto">
          <a:xfrm rot="5400000">
            <a:off x="3843977" y="1943894"/>
            <a:ext cx="742950" cy="847725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31"/>
          <p:cNvCxnSpPr>
            <a:cxnSpLocks noChangeShapeType="1"/>
            <a:stCxn id="9" idx="2"/>
            <a:endCxn id="15" idx="0"/>
          </p:cNvCxnSpPr>
          <p:nvPr/>
        </p:nvCxnSpPr>
        <p:spPr bwMode="auto">
          <a:xfrm rot="5400000">
            <a:off x="6911821" y="2087563"/>
            <a:ext cx="742950" cy="560387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68952" y="2739232"/>
            <a:ext cx="1663700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xtLst/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en-US" altLang="ko-KR" sz="1800">
                <a:latin typeface="Tahoma" pitchFamily="34" charset="0"/>
              </a:rPr>
              <a:t>C# </a:t>
            </a:r>
            <a:r>
              <a:rPr kumimoji="0" lang="ko-KR" altLang="en-US" sz="1800">
                <a:latin typeface="Tahoma" pitchFamily="34" charset="0"/>
              </a:rPr>
              <a:t>컴파일러</a:t>
            </a:r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2718439" y="2739232"/>
            <a:ext cx="2146300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xtLst/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en-US" altLang="ko-KR" sz="1800">
                <a:latin typeface="Tahoma" pitchFamily="34" charset="0"/>
              </a:rPr>
              <a:t>VB.NET </a:t>
            </a:r>
            <a:r>
              <a:rPr kumimoji="0" lang="ko-KR" altLang="en-US" sz="1800">
                <a:latin typeface="Tahoma" pitchFamily="34" charset="0"/>
              </a:rPr>
              <a:t>컴파일러</a:t>
            </a:r>
          </a:p>
        </p:txBody>
      </p:sp>
      <p:sp>
        <p:nvSpPr>
          <p:cNvPr id="15" name="Text Box 36"/>
          <p:cNvSpPr txBox="1">
            <a:spLocks noChangeArrowheads="1"/>
          </p:cNvSpPr>
          <p:nvPr/>
        </p:nvSpPr>
        <p:spPr bwMode="auto">
          <a:xfrm>
            <a:off x="5391789" y="2739232"/>
            <a:ext cx="3222625" cy="650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xtLst/>
        </p:spPr>
        <p:txBody>
          <a:bodyPr anchor="ctr"/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50000"/>
              </a:spcBef>
              <a:buSzTx/>
              <a:buFont typeface="Symbol" pitchFamily="18" charset="2"/>
              <a:buNone/>
            </a:pPr>
            <a:r>
              <a:rPr kumimoji="0" lang="en-US" altLang="ko-KR" sz="1800">
                <a:latin typeface="Tahoma" pitchFamily="34" charset="0"/>
              </a:rPr>
              <a:t>Managed C++ </a:t>
            </a:r>
            <a:r>
              <a:rPr kumimoji="0" lang="ko-KR" altLang="en-US" sz="1800">
                <a:latin typeface="Tahoma" pitchFamily="34" charset="0"/>
              </a:rPr>
              <a:t>컴파일러</a:t>
            </a:r>
          </a:p>
        </p:txBody>
      </p:sp>
      <p:cxnSp>
        <p:nvCxnSpPr>
          <p:cNvPr id="16" name="AutoShape 37"/>
          <p:cNvCxnSpPr>
            <a:cxnSpLocks noChangeShapeType="1"/>
            <a:stCxn id="13" idx="2"/>
            <a:endCxn id="7" idx="1"/>
          </p:cNvCxnSpPr>
          <p:nvPr/>
        </p:nvCxnSpPr>
        <p:spPr bwMode="auto">
          <a:xfrm rot="16200000" flipH="1">
            <a:off x="1424627" y="3266282"/>
            <a:ext cx="1620837" cy="1868487"/>
          </a:xfrm>
          <a:prstGeom prst="curvedConnector2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38"/>
          <p:cNvCxnSpPr>
            <a:cxnSpLocks noChangeShapeType="1"/>
            <a:stCxn id="14" idx="2"/>
            <a:endCxn id="7" idx="0"/>
          </p:cNvCxnSpPr>
          <p:nvPr/>
        </p:nvCxnSpPr>
        <p:spPr bwMode="auto">
          <a:xfrm rot="16200000" flipH="1">
            <a:off x="3442339" y="3739357"/>
            <a:ext cx="990600" cy="2921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39"/>
          <p:cNvCxnSpPr>
            <a:cxnSpLocks noChangeShapeType="1"/>
            <a:stCxn id="15" idx="2"/>
            <a:endCxn id="7" idx="3"/>
          </p:cNvCxnSpPr>
          <p:nvPr/>
        </p:nvCxnSpPr>
        <p:spPr bwMode="auto">
          <a:xfrm rot="5400000">
            <a:off x="5190177" y="3198019"/>
            <a:ext cx="1620837" cy="2005013"/>
          </a:xfrm>
          <a:prstGeom prst="curvedConnector2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40"/>
          <p:cNvCxnSpPr>
            <a:cxnSpLocks noChangeShapeType="1"/>
            <a:stCxn id="7" idx="2"/>
            <a:endCxn id="20" idx="1"/>
          </p:cNvCxnSpPr>
          <p:nvPr/>
        </p:nvCxnSpPr>
        <p:spPr bwMode="auto">
          <a:xfrm rot="16200000" flipH="1">
            <a:off x="4848476" y="4874806"/>
            <a:ext cx="254880" cy="1784455"/>
          </a:xfrm>
          <a:prstGeom prst="curvedConnector2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41"/>
          <p:cNvSpPr>
            <a:spLocks noChangeArrowheads="1"/>
          </p:cNvSpPr>
          <p:nvPr/>
        </p:nvSpPr>
        <p:spPr bwMode="auto">
          <a:xfrm>
            <a:off x="5868144" y="5119588"/>
            <a:ext cx="3035901" cy="1549772"/>
          </a:xfrm>
          <a:prstGeom prst="rect">
            <a:avLst/>
          </a:prstGeom>
          <a:solidFill>
            <a:srgbClr val="CCE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lIns="46800" tIns="46800" rIns="0" bIns="46800" anchor="ctr"/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2400" dirty="0"/>
              <a:t>Common</a:t>
            </a:r>
            <a:br>
              <a:rPr lang="en-US" altLang="ko-KR" sz="2400" dirty="0"/>
            </a:br>
            <a:r>
              <a:rPr lang="en-US" altLang="ko-KR" sz="2400" dirty="0"/>
              <a:t>Language</a:t>
            </a:r>
            <a:br>
              <a:rPr lang="en-US" altLang="ko-KR" sz="2400" dirty="0"/>
            </a:br>
            <a:r>
              <a:rPr lang="en-US" altLang="ko-KR" sz="2400" dirty="0" err="1"/>
              <a:t>RunTime</a:t>
            </a:r>
            <a:br>
              <a:rPr lang="en-US" altLang="ko-KR" sz="2400" dirty="0"/>
            </a:br>
            <a:r>
              <a:rPr lang="en-US" altLang="ko-KR" sz="2400" dirty="0"/>
              <a:t>(CLR)</a:t>
            </a:r>
            <a:endParaRPr lang="ko-KR" altLang="en-US" sz="2400" dirty="0"/>
          </a:p>
        </p:txBody>
      </p:sp>
      <p:sp>
        <p:nvSpPr>
          <p:cNvPr id="21" name="Rectangle 47"/>
          <p:cNvSpPr>
            <a:spLocks noChangeArrowheads="1"/>
          </p:cNvSpPr>
          <p:nvPr/>
        </p:nvSpPr>
        <p:spPr bwMode="auto">
          <a:xfrm>
            <a:off x="2943864" y="5790407"/>
            <a:ext cx="1284288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defPPr>
              <a:defRPr lang="ko-KR"/>
            </a:defPPr>
            <a:lvl1pPr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Times New Roman" pitchFamily="18" charset="0"/>
                <a:ea typeface="굴림" pitchFamily="50" charset="-127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800" b="0"/>
              <a:t>C# </a:t>
            </a:r>
            <a:r>
              <a:rPr lang="ko-KR" altLang="en-US" sz="1800" b="0"/>
              <a:t>어셈블리</a:t>
            </a:r>
          </a:p>
        </p:txBody>
      </p:sp>
    </p:spTree>
    <p:extLst>
      <p:ext uri="{BB962C8B-B14F-4D97-AF65-F5344CB8AC3E}">
        <p14:creationId xmlns:p14="http://schemas.microsoft.com/office/powerpoint/2010/main" val="2016343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859216" cy="778098"/>
          </a:xfrm>
        </p:spPr>
        <p:txBody>
          <a:bodyPr/>
          <a:lstStyle/>
          <a:p>
            <a:r>
              <a:rPr lang="en-US" altLang="ko-KR" sz="2800" dirty="0"/>
              <a:t>CLR(Common Language Runtime)</a:t>
            </a:r>
            <a:endParaRPr lang="ko-KR" altLang="en-US" sz="28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개요</a:t>
            </a:r>
          </a:p>
        </p:txBody>
      </p:sp>
      <p:sp>
        <p:nvSpPr>
          <p:cNvPr id="22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40560"/>
          </a:xfrm>
        </p:spPr>
        <p:txBody>
          <a:bodyPr>
            <a:normAutofit/>
          </a:bodyPr>
          <a:lstStyle/>
          <a:p>
            <a:r>
              <a:rPr lang="en-US" altLang="ko-KR" dirty="0"/>
              <a:t>.NET Framework </a:t>
            </a:r>
            <a:r>
              <a:rPr lang="ko-KR" altLang="en-US" dirty="0"/>
              <a:t>내의 한 구성요소이며</a:t>
            </a:r>
            <a:r>
              <a:rPr lang="en-US" altLang="ko-KR" dirty="0"/>
              <a:t>, </a:t>
            </a:r>
            <a:r>
              <a:rPr lang="ko-KR" altLang="en-US" dirty="0"/>
              <a:t>가장 핵심적인 역할을 담당</a:t>
            </a:r>
            <a:endParaRPr lang="en-US" altLang="ko-KR" dirty="0"/>
          </a:p>
          <a:p>
            <a:r>
              <a:rPr lang="ko-KR" altLang="en-US" dirty="0"/>
              <a:t>프로그램이 실행되는데 필요한 모든 지원</a:t>
            </a:r>
            <a:r>
              <a:rPr lang="en-US" altLang="ko-KR" dirty="0"/>
              <a:t>, </a:t>
            </a:r>
            <a:r>
              <a:rPr lang="ko-KR" altLang="en-US" dirty="0"/>
              <a:t>관리를 수행</a:t>
            </a:r>
            <a:endParaRPr lang="en-US" altLang="ko-KR" dirty="0"/>
          </a:p>
          <a:p>
            <a:r>
              <a:rPr lang="ko-KR" altLang="en-US" dirty="0"/>
              <a:t>자바의 </a:t>
            </a:r>
            <a:r>
              <a:rPr lang="en-US" altLang="ko-KR" dirty="0"/>
              <a:t>JVM</a:t>
            </a:r>
            <a:r>
              <a:rPr lang="ko-KR" altLang="en-US" dirty="0"/>
              <a:t>과 유사</a:t>
            </a:r>
          </a:p>
          <a:p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0938"/>
            <a:ext cx="3844610" cy="281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87982"/>
            <a:ext cx="4392488" cy="33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5492518"/>
            <a:ext cx="4032448" cy="438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894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.NET Assembly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닷넷</a:t>
            </a:r>
            <a:r>
              <a:rPr lang="ko-KR" altLang="en-US" dirty="0"/>
              <a:t> 환경에서 수행에 필요한 코드를 담고 있는 물리적 파일</a:t>
            </a:r>
            <a:endParaRPr lang="en-US" altLang="ko-KR" dirty="0"/>
          </a:p>
          <a:p>
            <a:r>
              <a:rPr lang="ko-KR" altLang="en-US" dirty="0" err="1"/>
              <a:t>확장자는</a:t>
            </a:r>
            <a:r>
              <a:rPr lang="ko-KR" altLang="en-US" dirty="0"/>
              <a:t> </a:t>
            </a:r>
            <a:r>
              <a:rPr lang="en-US" altLang="ko-KR" dirty="0"/>
              <a:t>.exe </a:t>
            </a:r>
            <a:r>
              <a:rPr lang="ko-KR" altLang="en-US" dirty="0"/>
              <a:t>또는 </a:t>
            </a:r>
            <a:r>
              <a:rPr lang="en-US" altLang="ko-KR" dirty="0"/>
              <a:t>.</a:t>
            </a:r>
            <a:r>
              <a:rPr lang="en-US" altLang="ko-KR" dirty="0" err="1"/>
              <a:t>dll</a:t>
            </a:r>
            <a:r>
              <a:rPr lang="en-US" altLang="ko-KR" dirty="0"/>
              <a:t> </a:t>
            </a:r>
            <a:r>
              <a:rPr lang="ko-KR" altLang="en-US" dirty="0"/>
              <a:t>이지만 </a:t>
            </a:r>
            <a:r>
              <a:rPr lang="en-US" altLang="ko-KR" dirty="0"/>
              <a:t>.NET Framework </a:t>
            </a:r>
            <a:r>
              <a:rPr lang="ko-KR" altLang="en-US" dirty="0"/>
              <a:t>없이는 실행되지 않음</a:t>
            </a:r>
            <a:endParaRPr lang="en-US" altLang="ko-KR" dirty="0"/>
          </a:p>
          <a:p>
            <a:r>
              <a:rPr lang="ko-KR" altLang="en-US" dirty="0" err="1"/>
              <a:t>레지스트리에</a:t>
            </a:r>
            <a:r>
              <a:rPr lang="ko-KR" altLang="en-US" dirty="0"/>
              <a:t> 등록할 필요 없음</a:t>
            </a:r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개요</a:t>
            </a:r>
          </a:p>
        </p:txBody>
      </p:sp>
      <p:pic>
        <p:nvPicPr>
          <p:cNvPr id="7170" name="Picture 2" descr="http://i.msdn.microsoft.com/dynimg/IC7002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717032"/>
            <a:ext cx="52292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59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Managed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닷넷</a:t>
            </a:r>
            <a:r>
              <a:rPr lang="ko-KR" altLang="en-US" dirty="0"/>
              <a:t> 환경에서 동작하도록 </a:t>
            </a:r>
            <a:r>
              <a:rPr lang="ko-KR" altLang="en-US" dirty="0" err="1"/>
              <a:t>닷넷</a:t>
            </a:r>
            <a:r>
              <a:rPr lang="ko-KR" altLang="en-US" dirty="0"/>
              <a:t> 언어도 </a:t>
            </a:r>
            <a:r>
              <a:rPr lang="ko-KR" altLang="en-US" dirty="0" err="1"/>
              <a:t>코딩되고</a:t>
            </a:r>
            <a:r>
              <a:rPr lang="ko-KR" altLang="en-US" dirty="0"/>
              <a:t> </a:t>
            </a:r>
            <a:r>
              <a:rPr lang="ko-KR" altLang="en-US" dirty="0" err="1"/>
              <a:t>컴파일된</a:t>
            </a:r>
            <a:r>
              <a:rPr lang="ko-KR" altLang="en-US" dirty="0"/>
              <a:t> 결과물</a:t>
            </a:r>
            <a:endParaRPr lang="en-US" altLang="ko-KR" dirty="0"/>
          </a:p>
          <a:p>
            <a:r>
              <a:rPr lang="ko-KR" altLang="en-US" dirty="0" err="1"/>
              <a:t>닷넷</a:t>
            </a:r>
            <a:r>
              <a:rPr lang="ko-KR" altLang="en-US" dirty="0"/>
              <a:t> 환경에서 관리되어지며 </a:t>
            </a:r>
            <a:r>
              <a:rPr lang="en-US" altLang="ko-KR" dirty="0"/>
              <a:t>CLR</a:t>
            </a:r>
            <a:r>
              <a:rPr lang="ko-KR" altLang="en-US" dirty="0"/>
              <a:t>에 의해서 실행</a:t>
            </a:r>
            <a:endParaRPr lang="en-US" altLang="ko-KR" dirty="0"/>
          </a:p>
          <a:p>
            <a:r>
              <a:rPr lang="ko-KR" altLang="en-US" dirty="0" err="1"/>
              <a:t>닷넷이</a:t>
            </a:r>
            <a:r>
              <a:rPr lang="ko-KR" altLang="en-US" dirty="0"/>
              <a:t> 아닌 기존 환경에서 만들어진 코드 결과물을 </a:t>
            </a:r>
            <a:r>
              <a:rPr lang="en-US" altLang="ko-KR" dirty="0"/>
              <a:t>Unmanaged Code</a:t>
            </a:r>
            <a:r>
              <a:rPr lang="ko-KR" altLang="en-US" dirty="0"/>
              <a:t>라고 부름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85562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5626968" cy="778098"/>
          </a:xfrm>
        </p:spPr>
        <p:txBody>
          <a:bodyPr/>
          <a:lstStyle/>
          <a:p>
            <a:r>
              <a:rPr lang="en-US" altLang="ko-KR" dirty="0"/>
              <a:t>Base Class Library(BCL)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닷넷</a:t>
            </a:r>
            <a:r>
              <a:rPr lang="ko-KR" altLang="en-US" dirty="0"/>
              <a:t> 언어가 공통적으로 사용할 수 있도록 지원되는 클래스 라이브러리</a:t>
            </a:r>
            <a:endParaRPr lang="en-US" altLang="ko-KR" dirty="0"/>
          </a:p>
          <a:p>
            <a:r>
              <a:rPr lang="ko-KR" altLang="en-US" dirty="0"/>
              <a:t>어떠한 언어를 선택해서 개발해도 성능의 차이가 거의 없음</a:t>
            </a:r>
            <a:endParaRPr lang="en-US" altLang="ko-KR" dirty="0"/>
          </a:p>
          <a:p>
            <a:r>
              <a:rPr lang="en-US" altLang="ko-KR" dirty="0"/>
              <a:t>10</a:t>
            </a:r>
            <a:r>
              <a:rPr lang="ko-KR" altLang="en-US" dirty="0"/>
              <a:t>만개 이상의 클래스와 </a:t>
            </a:r>
            <a:br>
              <a:rPr lang="en-US" altLang="ko-KR" dirty="0"/>
            </a:br>
            <a:r>
              <a:rPr lang="ko-KR" altLang="en-US" dirty="0" err="1"/>
              <a:t>메서드로</a:t>
            </a:r>
            <a:r>
              <a:rPr lang="ko-KR" altLang="en-US" dirty="0"/>
              <a:t> 구성</a:t>
            </a:r>
            <a:endParaRPr lang="en-US" altLang="ko-KR" dirty="0"/>
          </a:p>
          <a:p>
            <a:r>
              <a:rPr lang="ko-KR" altLang="en-US" dirty="0"/>
              <a:t>새로운 기술을 지속적으로 </a:t>
            </a:r>
            <a:br>
              <a:rPr lang="en-US" altLang="ko-KR" dirty="0"/>
            </a:br>
            <a:r>
              <a:rPr lang="ko-KR" altLang="en-US" dirty="0"/>
              <a:t>반영하며 발전하고 있음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개요</a:t>
            </a:r>
          </a:p>
        </p:txBody>
      </p:sp>
      <p:pic>
        <p:nvPicPr>
          <p:cNvPr id="11266" name="Picture 2" descr="http://dj1c1fhw3dvpt.cloudfront.net/wp-content/uploads/2011/08/net-framework-st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564904"/>
            <a:ext cx="3456384" cy="404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689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 </a:t>
            </a:r>
            <a:r>
              <a:rPr lang="ko-KR" altLang="en-US" dirty="0"/>
              <a:t>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닷넷</a:t>
            </a:r>
            <a:r>
              <a:rPr lang="ko-KR" altLang="en-US" dirty="0"/>
              <a:t> 환경을 위해 새로 탄생한 언어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>
                <a:sym typeface="Wingdings"/>
              </a:rPr>
              <a:t> </a:t>
            </a:r>
            <a:r>
              <a:rPr lang="ko-KR" altLang="en-US" dirty="0" err="1">
                <a:sym typeface="Wingdings"/>
              </a:rPr>
              <a:t>닷넷의</a:t>
            </a:r>
            <a:r>
              <a:rPr lang="ko-KR" altLang="en-US" dirty="0">
                <a:sym typeface="Wingdings"/>
              </a:rPr>
              <a:t> 특징은 곧 </a:t>
            </a:r>
            <a:r>
              <a:rPr lang="en-US" altLang="ko-KR" dirty="0">
                <a:sym typeface="Wingdings"/>
              </a:rPr>
              <a:t>C#</a:t>
            </a:r>
            <a:r>
              <a:rPr lang="ko-KR" altLang="en-US" dirty="0">
                <a:sym typeface="Wingdings"/>
              </a:rPr>
              <a:t>의 특징</a:t>
            </a:r>
            <a:endParaRPr lang="en-US" altLang="ko-KR" dirty="0">
              <a:sym typeface="Wingdings"/>
            </a:endParaRPr>
          </a:p>
          <a:p>
            <a:r>
              <a:rPr lang="ko-KR" altLang="en-US" dirty="0">
                <a:sym typeface="Wingdings"/>
              </a:rPr>
              <a:t>기존 언어들</a:t>
            </a:r>
            <a:r>
              <a:rPr lang="en-US" altLang="ko-KR" dirty="0">
                <a:sym typeface="Wingdings"/>
              </a:rPr>
              <a:t>(Java, C++ </a:t>
            </a:r>
            <a:r>
              <a:rPr lang="ko-KR" altLang="en-US" dirty="0">
                <a:sym typeface="Wingdings"/>
              </a:rPr>
              <a:t>등</a:t>
            </a:r>
            <a:r>
              <a:rPr lang="en-US" altLang="ko-KR" dirty="0">
                <a:sym typeface="Wingdings"/>
              </a:rPr>
              <a:t>)</a:t>
            </a:r>
            <a:r>
              <a:rPr lang="ko-KR" altLang="en-US" dirty="0">
                <a:sym typeface="Wingdings"/>
              </a:rPr>
              <a:t>의 문법과 장점을 살려서 만든 </a:t>
            </a:r>
            <a:br>
              <a:rPr lang="en-US" altLang="ko-KR" dirty="0">
                <a:sym typeface="Wingdings"/>
              </a:rPr>
            </a:br>
            <a:r>
              <a:rPr lang="ko-KR" altLang="en-US" dirty="0">
                <a:sym typeface="Wingdings"/>
              </a:rPr>
              <a:t>객체지향언어</a:t>
            </a:r>
            <a:endParaRPr lang="en-US" altLang="ko-KR" dirty="0">
              <a:sym typeface="Wingdings"/>
            </a:endParaRPr>
          </a:p>
          <a:p>
            <a:r>
              <a:rPr lang="en-US" altLang="ko-KR" dirty="0">
                <a:sym typeface="Wingdings"/>
              </a:rPr>
              <a:t>C</a:t>
            </a:r>
            <a:r>
              <a:rPr lang="ko-KR" altLang="en-US" dirty="0">
                <a:sym typeface="Wingdings"/>
              </a:rPr>
              <a:t>의 포인터를 이용하거나 </a:t>
            </a:r>
            <a:r>
              <a:rPr lang="en-US" altLang="ko-KR" dirty="0">
                <a:sym typeface="Wingdings"/>
              </a:rPr>
              <a:t>COM </a:t>
            </a:r>
            <a:r>
              <a:rPr lang="ko-KR" altLang="en-US" dirty="0">
                <a:sym typeface="Wingdings"/>
              </a:rPr>
              <a:t>컴포넌트를 사용할 수 있는 등 기존 기술과의 연결을 지원</a:t>
            </a:r>
            <a:endParaRPr lang="en-US" altLang="ko-KR" dirty="0">
              <a:sym typeface="Wingdings"/>
            </a:endParaRPr>
          </a:p>
          <a:p>
            <a:pPr marL="0" indent="0">
              <a:buNone/>
            </a:pPr>
            <a:endParaRPr lang="en-US" altLang="ko-KR" dirty="0">
              <a:sym typeface="Wingdings"/>
            </a:endParaRPr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.NET </a:t>
            </a:r>
            <a:r>
              <a:rPr lang="ko-KR" altLang="en-US" dirty="0"/>
              <a:t>개요</a:t>
            </a:r>
          </a:p>
        </p:txBody>
      </p:sp>
      <p:pic>
        <p:nvPicPr>
          <p:cNvPr id="9218" name="Picture 2" descr="http://www.hephaestusproject.com/blog/wp-content/uploads/2014/01/cshar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149080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89049"/>
            <a:ext cx="4392488" cy="2685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642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770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구성요소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457200">
              <a:buAutoNum type="arabicPeriod"/>
            </a:pPr>
            <a:r>
              <a:rPr lang="en-US" altLang="ko-KR" dirty="0"/>
              <a:t>Device</a:t>
            </a:r>
          </a:p>
          <a:p>
            <a:pPr marL="457200" lvl="1" indent="0">
              <a:buNone/>
            </a:pPr>
            <a:r>
              <a:rPr lang="ko-KR" altLang="en-US" dirty="0"/>
              <a:t>사물과 연결되어 정보를 수집하고</a:t>
            </a:r>
            <a:r>
              <a:rPr lang="en-US" altLang="ko-KR" dirty="0"/>
              <a:t>, </a:t>
            </a:r>
            <a:r>
              <a:rPr lang="ko-KR" altLang="en-US" dirty="0"/>
              <a:t>수집된 데이터를 </a:t>
            </a:r>
            <a:r>
              <a:rPr lang="ko-KR" altLang="en-US" dirty="0" err="1"/>
              <a:t>클라우드로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전송</a:t>
            </a:r>
            <a:endParaRPr lang="en-US" altLang="ko-KR" dirty="0"/>
          </a:p>
          <a:p>
            <a:pPr marL="514350" indent="-457200">
              <a:buAutoNum type="arabicPeriod"/>
            </a:pPr>
            <a:r>
              <a:rPr lang="en-US" altLang="ko-KR" dirty="0"/>
              <a:t>Service</a:t>
            </a:r>
          </a:p>
          <a:p>
            <a:pPr marL="457200" lvl="1" indent="0">
              <a:buNone/>
            </a:pPr>
            <a:r>
              <a:rPr lang="ko-KR" altLang="en-US" dirty="0"/>
              <a:t>디바이스와 서버 간의 데이터의 송수신과 저장 및 분석 서비스</a:t>
            </a:r>
            <a:endParaRPr lang="en-US" altLang="ko-KR" dirty="0"/>
          </a:p>
          <a:p>
            <a:pPr marL="514350" indent="-457200">
              <a:buAutoNum type="arabicPeriod"/>
            </a:pPr>
            <a:r>
              <a:rPr lang="en-US" altLang="ko-KR" dirty="0"/>
              <a:t>Software</a:t>
            </a:r>
          </a:p>
          <a:p>
            <a:pPr marL="457200" lvl="1" indent="0">
              <a:buNone/>
            </a:pPr>
            <a:r>
              <a:rPr lang="ko-KR" altLang="en-US" dirty="0"/>
              <a:t>데이터를 활용한 다양한 프로그램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.IOT </a:t>
            </a:r>
            <a:r>
              <a:rPr lang="ko-KR" altLang="en-US" dirty="0"/>
              <a:t>개요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797152"/>
            <a:ext cx="6016824" cy="16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41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최초의 </a:t>
            </a:r>
            <a:r>
              <a:rPr lang="en-US" altLang="ko-KR" dirty="0"/>
              <a:t>C# </a:t>
            </a:r>
            <a:r>
              <a:rPr lang="ko-KR" altLang="en-US" dirty="0"/>
              <a:t>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시스템의 개발과 운영부터 유지보수까지 필요한 총체적인 기술을 포함하고 있는 마이크로소프트가 제공하는 </a:t>
            </a:r>
            <a:r>
              <a:rPr lang="en-US" altLang="ko-KR" dirty="0"/>
              <a:t>Platform</a:t>
            </a:r>
          </a:p>
          <a:p>
            <a:r>
              <a:rPr lang="ko-KR" altLang="en-US" dirty="0"/>
              <a:t>개발 언어</a:t>
            </a:r>
            <a:r>
              <a:rPr lang="en-US" altLang="ko-KR" dirty="0"/>
              <a:t>, </a:t>
            </a:r>
            <a:r>
              <a:rPr lang="ko-KR" altLang="en-US" dirty="0"/>
              <a:t>개발 툴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, </a:t>
            </a:r>
            <a:r>
              <a:rPr lang="ko-KR" altLang="en-US" dirty="0"/>
              <a:t>기반 기술 등을 제공하는 이상적인 개발환경</a:t>
            </a:r>
            <a:endParaRPr lang="en-US" altLang="ko-KR" dirty="0"/>
          </a:p>
          <a:p>
            <a:r>
              <a:rPr lang="ko-KR" altLang="en-US" dirty="0"/>
              <a:t>개발자는 </a:t>
            </a:r>
            <a:r>
              <a:rPr lang="ko-KR" altLang="en-US" dirty="0" err="1"/>
              <a:t>닷넷이</a:t>
            </a:r>
            <a:r>
              <a:rPr lang="ko-KR" altLang="en-US" dirty="0"/>
              <a:t> 제공하는 다양한 언어 중에서 선택해서 개발할 수 있음</a:t>
            </a:r>
          </a:p>
          <a:p>
            <a:r>
              <a:rPr lang="en-US" altLang="ko-KR" dirty="0"/>
              <a:t>C# - .NET</a:t>
            </a:r>
            <a:r>
              <a:rPr lang="ko-KR" altLang="en-US" dirty="0"/>
              <a:t>을 대표하는 언어</a:t>
            </a:r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119188"/>
            <a:ext cx="867727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994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52444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타입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프로그램에서 필요한 메모리를 생성하기 위한 도구</a:t>
            </a:r>
            <a:endParaRPr lang="en-US" altLang="ko-KR" dirty="0"/>
          </a:p>
          <a:p>
            <a:r>
              <a:rPr lang="ko-KR" altLang="en-US" dirty="0"/>
              <a:t>메모리의 크기</a:t>
            </a:r>
            <a:r>
              <a:rPr lang="en-US" altLang="ko-KR" dirty="0"/>
              <a:t>(size)</a:t>
            </a:r>
            <a:r>
              <a:rPr lang="ko-KR" altLang="en-US" dirty="0"/>
              <a:t>와 데이터의 유형</a:t>
            </a:r>
            <a:r>
              <a:rPr lang="en-US" altLang="ko-KR" dirty="0"/>
              <a:t>(type)</a:t>
            </a:r>
            <a:r>
              <a:rPr lang="ko-KR" altLang="en-US" dirty="0"/>
              <a:t>를 지정</a:t>
            </a:r>
            <a:endParaRPr lang="en-US" altLang="ko-KR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 데이터 타입 </a:t>
            </a:r>
            <a:r>
              <a:rPr lang="en-US" altLang="ko-KR" dirty="0"/>
              <a:t>– </a:t>
            </a:r>
            <a:r>
              <a:rPr lang="en-US" altLang="ko-KR" u="sng" dirty="0"/>
              <a:t>4byte </a:t>
            </a:r>
            <a:r>
              <a:rPr lang="ko-KR" altLang="en-US" u="sng" dirty="0"/>
              <a:t>크기</a:t>
            </a:r>
            <a:r>
              <a:rPr lang="ko-KR" altLang="en-US" dirty="0"/>
              <a:t>의 </a:t>
            </a:r>
            <a:r>
              <a:rPr lang="ko-KR" altLang="en-US" u="sng" dirty="0" err="1"/>
              <a:t>정수값</a:t>
            </a:r>
            <a:r>
              <a:rPr lang="ko-KR" altLang="en-US" dirty="0" err="1"/>
              <a:t>을</a:t>
            </a:r>
            <a:r>
              <a:rPr lang="ko-KR" altLang="en-US" dirty="0"/>
              <a:t> 담기 위한 변수를 선언하는데 사용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 err="1">
                <a:solidFill>
                  <a:schemeClr val="tx2"/>
                </a:solidFill>
              </a:rPr>
              <a:t>int</a:t>
            </a:r>
            <a:r>
              <a:rPr lang="en-US" altLang="ko-KR" dirty="0"/>
              <a:t> 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a = 5;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/>
              <a:t>a = 10;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483768" y="3506085"/>
            <a:ext cx="3960440" cy="787011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46800" tIns="46800" rIns="0" bIns="46800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800" dirty="0"/>
              <a:t>00000000 00000000 00000000 </a:t>
            </a:r>
            <a:r>
              <a:rPr lang="en-US" altLang="ko-KR" sz="1800" dirty="0">
                <a:solidFill>
                  <a:srgbClr val="FF0000"/>
                </a:solidFill>
              </a:rPr>
              <a:t>0000 0101</a:t>
            </a:r>
          </a:p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800" dirty="0"/>
              <a:t>00000000 00000000 00000000 </a:t>
            </a:r>
            <a:r>
              <a:rPr lang="en-US" altLang="ko-KR" sz="1800" dirty="0">
                <a:solidFill>
                  <a:srgbClr val="FF0000"/>
                </a:solidFill>
              </a:rPr>
              <a:t>0000 1010</a:t>
            </a:r>
          </a:p>
        </p:txBody>
      </p:sp>
      <p:graphicFrame>
        <p:nvGraphicFramePr>
          <p:cNvPr id="7" name="Group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29806"/>
              </p:ext>
            </p:extLst>
          </p:nvPr>
        </p:nvGraphicFramePr>
        <p:xfrm>
          <a:off x="6372200" y="4653136"/>
          <a:ext cx="2448272" cy="1800200"/>
        </p:xfrm>
        <a:graphic>
          <a:graphicData uri="http://schemas.openxmlformats.org/drawingml/2006/table">
            <a:tbl>
              <a:tblPr/>
              <a:tblGrid>
                <a:gridCol w="1068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float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4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바이트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double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8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바이트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decimal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16</a:t>
                      </a: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바이트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bool</a:t>
                      </a:r>
                      <a:endParaRPr kumimoji="1" lang="en-US" altLang="ko-KR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굴림" pitchFamily="50" charset="-127"/>
                      </a:endParaRP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1</a:t>
                      </a: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굴림" pitchFamily="50" charset="-127"/>
                        </a:rPr>
                        <a:t>바이트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9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변수</a:t>
            </a:r>
          </a:p>
          <a:p>
            <a:pPr lvl="1"/>
            <a:r>
              <a:rPr lang="ko-KR" altLang="ko-KR" sz="1800" dirty="0"/>
              <a:t>변수란 데이터를 담을 수 있는 메모리이며, 메모리를 가리키는 이름 </a:t>
            </a:r>
            <a:endParaRPr lang="en-US" altLang="ko-KR" sz="1800" dirty="0"/>
          </a:p>
          <a:p>
            <a:r>
              <a:rPr lang="ko-KR" altLang="en-US" sz="2000" dirty="0"/>
              <a:t>변수의 이름</a:t>
            </a:r>
            <a:r>
              <a:rPr lang="en-US" altLang="ko-KR" sz="2000" dirty="0"/>
              <a:t>(</a:t>
            </a:r>
            <a:r>
              <a:rPr lang="ko-KR" altLang="en-US" sz="2000" dirty="0"/>
              <a:t>식별자</a:t>
            </a:r>
            <a:r>
              <a:rPr lang="en-US" altLang="ko-KR" sz="2000" dirty="0"/>
              <a:t>/identifier)</a:t>
            </a:r>
          </a:p>
          <a:p>
            <a:pPr lvl="1"/>
            <a:r>
              <a:rPr lang="ko-KR" altLang="en-US" sz="1800" dirty="0"/>
              <a:t>변수의 이름은 해당 메모리를 접근할 수 있는 수단이다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변수의 이름을 만드는 방법</a:t>
            </a:r>
          </a:p>
          <a:p>
            <a:pPr lvl="1"/>
            <a:r>
              <a:rPr lang="ko-KR" altLang="en-US" sz="1800" dirty="0"/>
              <a:t>첫 번째 문자는 영문자</a:t>
            </a:r>
            <a:r>
              <a:rPr lang="en-US" altLang="ko-KR" sz="1800" dirty="0"/>
              <a:t>(</a:t>
            </a:r>
            <a:r>
              <a:rPr lang="ko-KR" altLang="en-US" sz="1800" dirty="0"/>
              <a:t>한글</a:t>
            </a:r>
            <a:r>
              <a:rPr lang="en-US" altLang="ko-KR" sz="1800" dirty="0"/>
              <a:t>)</a:t>
            </a:r>
            <a:r>
              <a:rPr lang="ko-KR" altLang="en-US" sz="1800" dirty="0"/>
              <a:t>나 </a:t>
            </a:r>
            <a:r>
              <a:rPr lang="en-US" altLang="ko-KR" sz="1800" dirty="0"/>
              <a:t>_(</a:t>
            </a:r>
            <a:r>
              <a:rPr lang="ko-KR" altLang="en-US" sz="1800" dirty="0" err="1"/>
              <a:t>언더바</a:t>
            </a:r>
            <a:r>
              <a:rPr lang="en-US" altLang="ko-KR" sz="1800" dirty="0"/>
              <a:t>)</a:t>
            </a:r>
            <a:r>
              <a:rPr lang="ko-KR" altLang="en-US" sz="1800" dirty="0"/>
              <a:t>로 시작해야 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첫 번째 문자를 숫자로 시작할 수 없다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대소문자를 구분한다</a:t>
            </a:r>
            <a:r>
              <a:rPr lang="en-US" altLang="ko-KR" sz="1800" dirty="0"/>
              <a:t>. (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emp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Emp</a:t>
            </a:r>
            <a:r>
              <a:rPr lang="ko-KR" altLang="en-US" sz="1800" dirty="0"/>
              <a:t> 전혀 다른 식별자</a:t>
            </a:r>
            <a:r>
              <a:rPr lang="en-US" altLang="ko-KR" sz="1800" dirty="0"/>
              <a:t>)</a:t>
            </a:r>
          </a:p>
          <a:p>
            <a:r>
              <a:rPr lang="ko-KR" altLang="en-US" sz="2000" dirty="0"/>
              <a:t>데이터 타입과 변수의 관계</a:t>
            </a:r>
          </a:p>
          <a:p>
            <a:pPr lvl="1"/>
            <a:r>
              <a:rPr lang="ko-KR" altLang="en-US" sz="1800" dirty="0"/>
              <a:t>데이터 타입</a:t>
            </a:r>
            <a:r>
              <a:rPr lang="en-US" altLang="ko-KR" sz="1800" dirty="0"/>
              <a:t>(</a:t>
            </a:r>
            <a:r>
              <a:rPr lang="ko-KR" altLang="en-US" sz="1800" dirty="0"/>
              <a:t>예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) </a:t>
            </a:r>
            <a:r>
              <a:rPr lang="ko-KR" altLang="en-US" sz="1800" dirty="0"/>
              <a:t>으로 변수를 선언</a:t>
            </a:r>
            <a:r>
              <a:rPr lang="en-US" altLang="ko-KR" sz="1800" dirty="0"/>
              <a:t>(</a:t>
            </a:r>
            <a:r>
              <a:rPr lang="ko-KR" altLang="en-US" sz="1800" dirty="0"/>
              <a:t>생성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/>
              <a:t>변수의 생성은 메모리의 생성을 의미</a:t>
            </a:r>
            <a:endParaRPr lang="en-US" altLang="ko-KR" sz="1800" dirty="0"/>
          </a:p>
          <a:p>
            <a:pPr lvl="1"/>
            <a:r>
              <a:rPr lang="ko-KR" altLang="en-US" sz="1800" dirty="0"/>
              <a:t>변수에는 데이터 타입에서 미리 명시한 값을 넣을 수 있음</a:t>
            </a:r>
            <a:endParaRPr lang="en-US" altLang="ko-KR" sz="1800" dirty="0"/>
          </a:p>
        </p:txBody>
      </p:sp>
      <p:pic>
        <p:nvPicPr>
          <p:cNvPr id="2050" name="Picture 2" descr="http://postfiles12.naver.net/data28/2007/11/24/27/1_winter21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7" b="26853"/>
          <a:stretch/>
        </p:blipFill>
        <p:spPr bwMode="auto">
          <a:xfrm>
            <a:off x="5076056" y="6097398"/>
            <a:ext cx="3888432" cy="6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59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</a:t>
            </a:r>
            <a:r>
              <a:rPr lang="en-US" altLang="ko-KR" dirty="0"/>
              <a:t>(Operator)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altLang="ko-KR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1219200" y="1828800"/>
            <a:ext cx="6781800" cy="4419600"/>
            <a:chOff x="960" y="720"/>
            <a:chExt cx="3840" cy="312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960" y="720"/>
              <a:ext cx="1920" cy="43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C0C0C0"/>
              </a:outerShdw>
            </a:effec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ct val="60000"/>
                </a:spcBef>
                <a:buClr>
                  <a:srgbClr val="D60093"/>
                </a:buClr>
                <a:buSzPct val="70000"/>
                <a:buFont typeface="Wingdings" pitchFamily="2" charset="2"/>
                <a:buChar char="n"/>
                <a:defRPr sz="20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>
                <a:lnSpc>
                  <a:spcPct val="90000"/>
                </a:lnSpc>
                <a:spcBef>
                  <a:spcPct val="60000"/>
                </a:spcBef>
                <a:buClr>
                  <a:srgbClr val="D60093"/>
                </a:buClr>
                <a:buSzPct val="6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2pPr>
              <a:lvl3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3pPr>
              <a:lvl4pPr>
                <a:spcBef>
                  <a:spcPct val="20000"/>
                </a:spcBef>
                <a:defRPr>
                  <a:solidFill>
                    <a:schemeClr val="tx1"/>
                  </a:solidFill>
                  <a:latin typeface="Arial Narrow" pitchFamily="34" charset="0"/>
                </a:defRPr>
              </a:lvl4pPr>
              <a:lvl5pPr>
                <a:spcBef>
                  <a:spcPct val="20000"/>
                </a:spcBef>
                <a:defRPr>
                  <a:solidFill>
                    <a:schemeClr val="tx1"/>
                  </a:solidFill>
                  <a:latin typeface="Arial Narrow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rPr>
                <a:t>연산자 분류</a:t>
              </a:r>
              <a:endParaRPr lang="en-US" altLang="ko-KR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960" y="1161"/>
              <a:ext cx="1920" cy="26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165100" indent="-165100">
                <a:lnSpc>
                  <a:spcPct val="90000"/>
                </a:lnSpc>
                <a:spcBef>
                  <a:spcPct val="60000"/>
                </a:spcBef>
                <a:buClr>
                  <a:srgbClr val="D60093"/>
                </a:buClr>
                <a:buSzPct val="70000"/>
                <a:buFont typeface="Wingdings" pitchFamily="2" charset="2"/>
                <a:buChar char="n"/>
                <a:defRPr sz="20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466725">
                <a:lnSpc>
                  <a:spcPct val="90000"/>
                </a:lnSpc>
                <a:spcBef>
                  <a:spcPct val="60000"/>
                </a:spcBef>
                <a:buClr>
                  <a:srgbClr val="D60093"/>
                </a:buClr>
                <a:buSzPct val="6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804863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919163">
                <a:spcBef>
                  <a:spcPct val="20000"/>
                </a:spcBef>
                <a:defRPr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1033463">
                <a:spcBef>
                  <a:spcPct val="20000"/>
                </a:spcBef>
                <a:defRPr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1490663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1947863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2405063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2862263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>
                <a:buClr>
                  <a:schemeClr val="tx1"/>
                </a:buClr>
                <a:buSzPct val="75000"/>
                <a:buFontTx/>
                <a:buChar char="•"/>
              </a:pPr>
              <a:r>
                <a:rPr lang="en-US" altLang="ko-KR" sz="2400">
                  <a:ea typeface="굴림" charset="-127"/>
                </a:rPr>
                <a:t>Increment / decrement</a:t>
              </a:r>
            </a:p>
            <a:p>
              <a:pPr>
                <a:buClr>
                  <a:schemeClr val="tx1"/>
                </a:buClr>
                <a:buSzPct val="75000"/>
                <a:buFontTx/>
                <a:buChar char="•"/>
              </a:pPr>
              <a:r>
                <a:rPr lang="en-US" altLang="ko-KR" sz="2400">
                  <a:ea typeface="굴림" charset="-127"/>
                </a:rPr>
                <a:t>Arithmetic</a:t>
              </a:r>
            </a:p>
            <a:p>
              <a:pPr>
                <a:buClr>
                  <a:schemeClr val="tx1"/>
                </a:buClr>
                <a:buSzPct val="75000"/>
                <a:buFontTx/>
                <a:buChar char="•"/>
              </a:pPr>
              <a:r>
                <a:rPr lang="en-US" altLang="ko-KR" sz="2400">
                  <a:ea typeface="굴림" charset="-127"/>
                </a:rPr>
                <a:t>Relational</a:t>
              </a:r>
            </a:p>
            <a:p>
              <a:pPr>
                <a:buClr>
                  <a:schemeClr val="tx1"/>
                </a:buClr>
                <a:buSzPct val="75000"/>
                <a:buFontTx/>
                <a:buChar char="•"/>
              </a:pPr>
              <a:r>
                <a:rPr lang="en-US" altLang="ko-KR" sz="2400">
                  <a:ea typeface="굴림" charset="-127"/>
                </a:rPr>
                <a:t>Equality</a:t>
              </a:r>
            </a:p>
            <a:p>
              <a:pPr>
                <a:buClr>
                  <a:schemeClr val="tx1"/>
                </a:buClr>
                <a:buSzPct val="75000"/>
                <a:buFontTx/>
                <a:buChar char="•"/>
              </a:pPr>
              <a:r>
                <a:rPr lang="en-US" altLang="ko-KR" sz="2400">
                  <a:ea typeface="굴림" charset="-127"/>
                </a:rPr>
                <a:t>Conditional</a:t>
              </a:r>
            </a:p>
            <a:p>
              <a:pPr>
                <a:buClr>
                  <a:schemeClr val="tx1"/>
                </a:buClr>
                <a:buSzPct val="75000"/>
                <a:buFontTx/>
                <a:buChar char="•"/>
              </a:pPr>
              <a:r>
                <a:rPr lang="en-US" altLang="ko-KR" sz="2400">
                  <a:ea typeface="굴림" charset="-127"/>
                </a:rPr>
                <a:t>Assignment</a:t>
              </a:r>
            </a:p>
            <a:p>
              <a:pPr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endParaRPr lang="en-US" altLang="ko-KR" sz="2400">
                <a:ea typeface="굴림" charset="-127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880" y="722"/>
              <a:ext cx="1920" cy="43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C0C0C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ct val="60000"/>
                </a:spcBef>
                <a:buClr>
                  <a:srgbClr val="D60093"/>
                </a:buClr>
                <a:buSzPct val="70000"/>
                <a:buFont typeface="Wingdings" pitchFamily="2" charset="2"/>
                <a:buChar char="n"/>
                <a:defRPr sz="20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>
                <a:lnSpc>
                  <a:spcPct val="90000"/>
                </a:lnSpc>
                <a:spcBef>
                  <a:spcPct val="60000"/>
                </a:spcBef>
                <a:buClr>
                  <a:srgbClr val="D60093"/>
                </a:buClr>
                <a:buSzPct val="6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2pPr>
              <a:lvl3pPr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3pPr>
              <a:lvl4pPr>
                <a:spcBef>
                  <a:spcPct val="20000"/>
                </a:spcBef>
                <a:defRPr>
                  <a:solidFill>
                    <a:schemeClr val="tx1"/>
                  </a:solidFill>
                  <a:latin typeface="Arial Narrow" pitchFamily="34" charset="0"/>
                </a:defRPr>
              </a:lvl4pPr>
              <a:lvl5pPr>
                <a:spcBef>
                  <a:spcPct val="20000"/>
                </a:spcBef>
                <a:defRPr>
                  <a:solidFill>
                    <a:schemeClr val="tx1"/>
                  </a:solidFill>
                  <a:latin typeface="Arial Narrow" pitchFamily="34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ko-KR" altLang="en-US" sz="2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ea"/>
                </a:rPr>
                <a:t>연산자 예</a:t>
              </a:r>
              <a:endParaRPr lang="en-US" altLang="ko-KR" sz="2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880" y="1161"/>
              <a:ext cx="1920" cy="26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52425" indent="-352425">
                <a:lnSpc>
                  <a:spcPct val="90000"/>
                </a:lnSpc>
                <a:spcBef>
                  <a:spcPct val="60000"/>
                </a:spcBef>
                <a:buClr>
                  <a:srgbClr val="D60093"/>
                </a:buClr>
                <a:buSzPct val="70000"/>
                <a:buFont typeface="Wingdings" pitchFamily="2" charset="2"/>
                <a:buChar char="n"/>
                <a:defRPr sz="2000" b="1">
                  <a:solidFill>
                    <a:schemeClr val="tx1"/>
                  </a:solidFill>
                  <a:latin typeface="Arial Narrow" pitchFamily="34" charset="0"/>
                </a:defRPr>
              </a:lvl1pPr>
              <a:lvl2pPr marL="466725">
                <a:lnSpc>
                  <a:spcPct val="90000"/>
                </a:lnSpc>
                <a:spcBef>
                  <a:spcPct val="60000"/>
                </a:spcBef>
                <a:buClr>
                  <a:srgbClr val="D60093"/>
                </a:buClr>
                <a:buSzPct val="6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2pPr>
              <a:lvl3pPr marL="804863">
                <a:spcBef>
                  <a:spcPct val="20000"/>
                </a:spcBef>
                <a:defRPr sz="2000">
                  <a:solidFill>
                    <a:schemeClr val="tx1"/>
                  </a:solidFill>
                  <a:latin typeface="Arial Narrow" pitchFamily="34" charset="0"/>
                </a:defRPr>
              </a:lvl3pPr>
              <a:lvl4pPr marL="919163">
                <a:spcBef>
                  <a:spcPct val="20000"/>
                </a:spcBef>
                <a:defRPr>
                  <a:solidFill>
                    <a:schemeClr val="tx1"/>
                  </a:solidFill>
                  <a:latin typeface="Arial Narrow" pitchFamily="34" charset="0"/>
                </a:defRPr>
              </a:lvl4pPr>
              <a:lvl5pPr marL="1033463">
                <a:spcBef>
                  <a:spcPct val="20000"/>
                </a:spcBef>
                <a:defRPr>
                  <a:solidFill>
                    <a:schemeClr val="tx1"/>
                  </a:solidFill>
                  <a:latin typeface="Arial Narrow" pitchFamily="34" charset="0"/>
                </a:defRPr>
              </a:lvl5pPr>
              <a:lvl6pPr marL="1490663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6pPr>
              <a:lvl7pPr marL="1947863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7pPr>
              <a:lvl8pPr marL="2405063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8pPr>
              <a:lvl9pPr marL="2862263" eaLnBrk="0" fontAlgn="base" hangingPunct="0">
                <a:spcBef>
                  <a:spcPct val="2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itchFamily="34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ko-KR" sz="2400">
                  <a:ea typeface="굴림" charset="-127"/>
                </a:rPr>
                <a:t> </a:t>
              </a:r>
              <a:r>
                <a:rPr lang="en-US" altLang="ko-KR" sz="2400">
                  <a:ea typeface="굴림" charset="-127"/>
                  <a:cs typeface="Times New Roman" pitchFamily="18" charset="0"/>
                </a:rPr>
                <a:t>++  --</a:t>
              </a:r>
            </a:p>
            <a:p>
              <a:pPr>
                <a:buFontTx/>
                <a:buNone/>
              </a:pPr>
              <a:r>
                <a:rPr lang="en-US" altLang="ko-KR" sz="2400">
                  <a:ea typeface="굴림" charset="-127"/>
                  <a:cs typeface="Times New Roman" pitchFamily="18" charset="0"/>
                </a:rPr>
                <a:t>*  /  %</a:t>
              </a:r>
              <a:r>
                <a:rPr lang="en-US" altLang="ko-KR" sz="2400">
                  <a:ea typeface="굴림" charset="-127"/>
                </a:rPr>
                <a:t>  +  -</a:t>
              </a:r>
            </a:p>
            <a:p>
              <a:pPr>
                <a:buFontTx/>
                <a:buNone/>
              </a:pPr>
              <a:r>
                <a:rPr lang="en-US" altLang="ko-KR" sz="2400">
                  <a:ea typeface="굴림" charset="-127"/>
                  <a:cs typeface="Times New Roman" pitchFamily="18" charset="0"/>
                </a:rPr>
                <a:t>&lt;  &gt;  &lt;=  &gt;=</a:t>
              </a:r>
            </a:p>
            <a:p>
              <a:pPr>
                <a:buFontTx/>
                <a:buNone/>
              </a:pPr>
              <a:r>
                <a:rPr lang="en-US" altLang="ko-KR" sz="2400">
                  <a:solidFill>
                    <a:schemeClr val="accent2"/>
                  </a:solidFill>
                  <a:ea typeface="굴림" charset="-127"/>
                  <a:cs typeface="Times New Roman" pitchFamily="18" charset="0"/>
                </a:rPr>
                <a:t>==</a:t>
              </a:r>
              <a:r>
                <a:rPr lang="en-US" altLang="ko-KR" sz="2400">
                  <a:ea typeface="굴림" charset="-127"/>
                  <a:cs typeface="Times New Roman" pitchFamily="18" charset="0"/>
                </a:rPr>
                <a:t>  != </a:t>
              </a:r>
            </a:p>
            <a:p>
              <a:pPr>
                <a:buFontTx/>
                <a:buNone/>
              </a:pPr>
              <a:r>
                <a:rPr lang="en-US" altLang="ko-KR" sz="2400">
                  <a:ea typeface="굴림" charset="-127"/>
                  <a:cs typeface="Times New Roman" pitchFamily="18" charset="0"/>
                </a:rPr>
                <a:t>&amp;&amp;  ||  ?: </a:t>
              </a:r>
            </a:p>
            <a:p>
              <a:pPr>
                <a:buFontTx/>
                <a:buNone/>
              </a:pPr>
              <a:r>
                <a:rPr lang="en-US" altLang="ko-KR" sz="2400">
                  <a:solidFill>
                    <a:schemeClr val="accent2"/>
                  </a:solidFill>
                  <a:ea typeface="굴림" charset="-127"/>
                  <a:cs typeface="Times New Roman" pitchFamily="18" charset="0"/>
                </a:rPr>
                <a:t>=</a:t>
              </a:r>
              <a:r>
                <a:rPr lang="en-US" altLang="ko-KR" sz="2400">
                  <a:ea typeface="굴림" charset="-127"/>
                  <a:cs typeface="Times New Roman" pitchFamily="18" charset="0"/>
                </a:rPr>
                <a:t>  *=  /=  %=  </a:t>
              </a:r>
              <a:r>
                <a:rPr lang="en-US" altLang="ko-KR" sz="2400">
                  <a:solidFill>
                    <a:schemeClr val="accent2"/>
                  </a:solidFill>
                  <a:ea typeface="굴림" charset="-127"/>
                  <a:cs typeface="Times New Roman" pitchFamily="18" charset="0"/>
                </a:rPr>
                <a:t>+=</a:t>
              </a:r>
              <a:r>
                <a:rPr lang="en-US" altLang="ko-KR" sz="2400">
                  <a:ea typeface="굴림" charset="-127"/>
                  <a:cs typeface="Times New Roman" pitchFamily="18" charset="0"/>
                </a:rPr>
                <a:t>  -=  &lt;&lt;=  &gt;&gt;=  &amp;=  ^=  |=</a:t>
              </a:r>
              <a:r>
                <a:rPr lang="en-US" altLang="ko-KR" sz="2400">
                  <a:ea typeface="굴림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807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할당</a:t>
            </a:r>
            <a:r>
              <a:rPr lang="en-US" altLang="ko-KR" dirty="0"/>
              <a:t>(Assignment)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dirty="0"/>
              <a:t>할당</a:t>
            </a:r>
            <a:r>
              <a:rPr lang="en-US" altLang="ko-KR" dirty="0"/>
              <a:t>(Assignment) : </a:t>
            </a:r>
            <a:r>
              <a:rPr lang="ko-KR" altLang="en-US" sz="2000" dirty="0"/>
              <a:t>변수에 값을 집어넣는 행위</a:t>
            </a:r>
            <a:endParaRPr lang="en-US" altLang="ko-KR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altLang="ko-KR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 = 3;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데이터 타입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endParaRPr lang="en-US" altLang="ko-KR" dirty="0"/>
          </a:p>
          <a:p>
            <a:pPr lvl="1">
              <a:lnSpc>
                <a:spcPct val="90000"/>
              </a:lnSpc>
            </a:pPr>
            <a:r>
              <a:rPr lang="ko-KR" altLang="en-US" dirty="0"/>
              <a:t>변수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</a:p>
          <a:p>
            <a:pPr lvl="1">
              <a:lnSpc>
                <a:spcPct val="90000"/>
              </a:lnSpc>
            </a:pPr>
            <a:r>
              <a:rPr lang="ko-KR" altLang="en-US" dirty="0"/>
              <a:t>상수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 </a:t>
            </a:r>
          </a:p>
          <a:p>
            <a:pPr>
              <a:lnSpc>
                <a:spcPct val="90000"/>
              </a:lnSpc>
            </a:pPr>
            <a:r>
              <a:rPr lang="ko-KR" altLang="en-US" sz="2200" dirty="0"/>
              <a:t>오른쪽에서 왼쪽으로만 할당이 가능</a:t>
            </a:r>
            <a:endParaRPr lang="en-US" altLang="ko-KR" sz="2200" dirty="0"/>
          </a:p>
          <a:p>
            <a:pPr>
              <a:lnSpc>
                <a:spcPct val="90000"/>
              </a:lnSpc>
            </a:pPr>
            <a:r>
              <a:rPr lang="ko-KR" altLang="en-US" sz="2200" dirty="0"/>
              <a:t>변수끼리도 할당 가능</a:t>
            </a:r>
            <a:endParaRPr lang="en-US" altLang="ko-KR" sz="2200" dirty="0"/>
          </a:p>
          <a:p>
            <a:pPr>
              <a:lnSpc>
                <a:spcPct val="90000"/>
              </a:lnSpc>
            </a:pPr>
            <a:r>
              <a:rPr lang="ko-KR" altLang="en-US" sz="2200" dirty="0"/>
              <a:t>변수에 이미 데이터가 존재하는 경우 다른 값을 할당하면 마지막에 넣은 것이 최종적으로 남아있음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690775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707088" cy="778098"/>
          </a:xfrm>
        </p:spPr>
        <p:txBody>
          <a:bodyPr/>
          <a:lstStyle/>
          <a:p>
            <a:r>
              <a:rPr lang="en-US" altLang="ko-KR" dirty="0"/>
              <a:t>Value </a:t>
            </a:r>
            <a:r>
              <a:rPr lang="ko-KR" altLang="en-US" dirty="0"/>
              <a:t>타입과 </a:t>
            </a:r>
            <a:r>
              <a:rPr lang="en-US" altLang="ko-KR" dirty="0"/>
              <a:t>Reference </a:t>
            </a:r>
            <a:r>
              <a:rPr lang="ko-KR" altLang="en-US" dirty="0"/>
              <a:t>타입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Value </a:t>
            </a:r>
            <a:r>
              <a:rPr lang="ko-KR" altLang="en-US" sz="2000" dirty="0"/>
              <a:t>타입</a:t>
            </a:r>
          </a:p>
          <a:p>
            <a:pPr lvl="1"/>
            <a:r>
              <a:rPr lang="en-US" altLang="ko-KR" sz="1800" dirty="0"/>
              <a:t>Value </a:t>
            </a:r>
            <a:r>
              <a:rPr lang="ko-KR" altLang="en-US" sz="1800" dirty="0"/>
              <a:t>타입으로 변수를 선언하면 </a:t>
            </a:r>
            <a:r>
              <a:rPr lang="en-US" altLang="ko-KR" sz="1800" dirty="0"/>
              <a:t>Stack </a:t>
            </a:r>
            <a:r>
              <a:rPr lang="ko-KR" altLang="en-US" sz="1800" dirty="0"/>
              <a:t>영역에 메모리가 생성</a:t>
            </a:r>
            <a:endParaRPr lang="en-US" altLang="ko-KR" sz="1800" dirty="0"/>
          </a:p>
          <a:p>
            <a:pPr lvl="1"/>
            <a:r>
              <a:rPr lang="ko-KR" altLang="en-US" sz="1800" dirty="0"/>
              <a:t>예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a; //Stack</a:t>
            </a:r>
            <a:r>
              <a:rPr lang="ko-KR" altLang="en-US" sz="1800" dirty="0"/>
              <a:t>영역에 </a:t>
            </a:r>
            <a:r>
              <a:rPr lang="en-US" altLang="ko-KR" sz="1800" dirty="0"/>
              <a:t>4</a:t>
            </a:r>
            <a:r>
              <a:rPr lang="ko-KR" altLang="en-US" sz="1800" dirty="0"/>
              <a:t>바이트 크기의 메모리 생성</a:t>
            </a:r>
            <a:endParaRPr lang="en-US" altLang="ko-KR" sz="1800" dirty="0"/>
          </a:p>
          <a:p>
            <a:pPr lvl="1"/>
            <a:r>
              <a:rPr lang="ko-KR" altLang="en-US" sz="1800" dirty="0"/>
              <a:t>변수 내에 직접 의미 있는</a:t>
            </a:r>
            <a:r>
              <a:rPr lang="en-US" altLang="ko-KR" sz="1800" dirty="0"/>
              <a:t>(</a:t>
            </a:r>
            <a:r>
              <a:rPr lang="ko-KR" altLang="en-US" sz="1800" dirty="0"/>
              <a:t>관리하고자 하는</a:t>
            </a:r>
            <a:r>
              <a:rPr lang="en-US" altLang="ko-KR" sz="1800" dirty="0"/>
              <a:t>)</a:t>
            </a:r>
            <a:r>
              <a:rPr lang="ko-KR" altLang="en-US" sz="1800" dirty="0"/>
              <a:t> 값을 담을 수 있음</a:t>
            </a:r>
          </a:p>
          <a:p>
            <a:r>
              <a:rPr lang="en-US" altLang="ko-KR" sz="2000" dirty="0"/>
              <a:t>Reference </a:t>
            </a:r>
            <a:r>
              <a:rPr lang="ko-KR" altLang="en-US" sz="2000" dirty="0"/>
              <a:t>타입</a:t>
            </a:r>
          </a:p>
          <a:p>
            <a:pPr lvl="1"/>
            <a:r>
              <a:rPr lang="en-US" altLang="ko-KR" sz="1800" dirty="0"/>
              <a:t>Reference </a:t>
            </a:r>
            <a:r>
              <a:rPr lang="ko-KR" altLang="en-US" sz="1800" dirty="0"/>
              <a:t>타입으로 변수를 선언하면 객체를 위치를 담을 </a:t>
            </a:r>
            <a:r>
              <a:rPr lang="ko-KR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항상 </a:t>
            </a:r>
            <a:r>
              <a:rPr lang="en-US" altLang="ko-KR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sz="1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바이트 크기의 메모리 생성</a:t>
            </a:r>
            <a:endParaRPr lang="en-US" altLang="ko-KR" sz="1800" dirty="0"/>
          </a:p>
          <a:p>
            <a:pPr lvl="1"/>
            <a:r>
              <a:rPr lang="ko-KR" altLang="en-US" sz="1800" dirty="0"/>
              <a:t>이후 </a:t>
            </a:r>
            <a:r>
              <a:rPr lang="en-US" altLang="ko-KR" sz="1800" b="1" dirty="0">
                <a:solidFill>
                  <a:srgbClr val="FF0000"/>
                </a:solidFill>
              </a:rPr>
              <a:t>new</a:t>
            </a:r>
            <a:r>
              <a:rPr lang="en-US" altLang="ko-KR" sz="1800" dirty="0"/>
              <a:t> </a:t>
            </a:r>
            <a:r>
              <a:rPr lang="ko-KR" altLang="en-US" sz="1800" dirty="0"/>
              <a:t>연산자를 이용해서 객체를 생성해 줘야 함</a:t>
            </a:r>
            <a:endParaRPr lang="en-US" altLang="ko-KR" sz="1800" dirty="0"/>
          </a:p>
        </p:txBody>
      </p:sp>
      <p:pic>
        <p:nvPicPr>
          <p:cNvPr id="4098" name="Picture 2" descr="http://meganadha.files.wordpress.com/2010/10/value_t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65104"/>
            <a:ext cx="3160168" cy="236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meganadha.files.wordpress.com/2010/10/reference_typ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34591"/>
            <a:ext cx="3176811" cy="239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913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707088" cy="778098"/>
          </a:xfrm>
        </p:spPr>
        <p:txBody>
          <a:bodyPr/>
          <a:lstStyle/>
          <a:p>
            <a:r>
              <a:rPr lang="en-US" altLang="ko-KR" dirty="0"/>
              <a:t>Value Type</a:t>
            </a:r>
            <a:r>
              <a:rPr lang="ko-KR" altLang="en-US" dirty="0"/>
              <a:t>의 종류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221038" y="1133475"/>
            <a:ext cx="2473325" cy="809625"/>
          </a:xfrm>
          <a:prstGeom prst="rect">
            <a:avLst/>
          </a:prstGeom>
          <a:solidFill>
            <a:srgbClr val="FFCCFF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lIns="46800" tIns="46800" rIns="0" bIns="46800" anchor="ctr"/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2800">
                <a:latin typeface="+mj-lt"/>
              </a:rPr>
              <a:t>Value Types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01675" y="2663825"/>
            <a:ext cx="3105150" cy="782638"/>
          </a:xfrm>
          <a:prstGeom prst="rect">
            <a:avLst/>
          </a:prstGeom>
          <a:solidFill>
            <a:srgbClr val="FFE16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46800" tIns="46800" rIns="0" bIns="46800" anchor="ctr"/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800" dirty="0">
                <a:solidFill>
                  <a:srgbClr val="0070C0"/>
                </a:solidFill>
                <a:latin typeface="+mn-ea"/>
                <a:ea typeface="+mn-ea"/>
              </a:rPr>
              <a:t>Built-in</a:t>
            </a:r>
            <a:r>
              <a:rPr lang="en-US" altLang="ko-KR" sz="1800" dirty="0">
                <a:latin typeface="+mn-ea"/>
                <a:ea typeface="+mn-ea"/>
              </a:rPr>
              <a:t> Value Type</a:t>
            </a:r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5292725" y="2663825"/>
            <a:ext cx="2924175" cy="782638"/>
          </a:xfrm>
          <a:prstGeom prst="rect">
            <a:avLst/>
          </a:prstGeom>
          <a:solidFill>
            <a:srgbClr val="FFE16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46800" tIns="46800" rIns="0" bIns="46800" anchor="ctr"/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800" dirty="0">
                <a:solidFill>
                  <a:srgbClr val="0070C0"/>
                </a:solidFill>
                <a:latin typeface="+mn-ea"/>
                <a:ea typeface="+mn-ea"/>
              </a:rPr>
              <a:t>User-Defined</a:t>
            </a:r>
            <a:r>
              <a:rPr lang="en-US" altLang="ko-KR" sz="1800" dirty="0">
                <a:latin typeface="+mn-ea"/>
                <a:ea typeface="+mn-ea"/>
              </a:rPr>
              <a:t> Value Type</a:t>
            </a:r>
            <a:endParaRPr lang="ko-KR" altLang="en-US" sz="1800" dirty="0">
              <a:latin typeface="+mn-ea"/>
              <a:ea typeface="+mn-ea"/>
            </a:endParaRPr>
          </a:p>
        </p:txBody>
      </p:sp>
      <p:cxnSp>
        <p:nvCxnSpPr>
          <p:cNvPr id="11" name="AutoShape 11"/>
          <p:cNvCxnSpPr>
            <a:cxnSpLocks noChangeShapeType="1"/>
            <a:stCxn id="8" idx="2"/>
            <a:endCxn id="9" idx="0"/>
          </p:cNvCxnSpPr>
          <p:nvPr/>
        </p:nvCxnSpPr>
        <p:spPr bwMode="auto">
          <a:xfrm rot="5400000">
            <a:off x="2995612" y="1201738"/>
            <a:ext cx="720725" cy="22034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2"/>
          <p:cNvCxnSpPr>
            <a:cxnSpLocks noChangeShapeType="1"/>
            <a:stCxn id="8" idx="2"/>
            <a:endCxn id="10" idx="0"/>
          </p:cNvCxnSpPr>
          <p:nvPr/>
        </p:nvCxnSpPr>
        <p:spPr bwMode="auto">
          <a:xfrm rot="16200000" flipH="1">
            <a:off x="5245894" y="1154906"/>
            <a:ext cx="720725" cy="229711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292725" y="3443288"/>
            <a:ext cx="2924175" cy="21161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6800" tIns="46800" rIns="0" bIns="46800" anchor="ctr"/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3600" dirty="0" err="1">
                <a:latin typeface="+mn-ea"/>
                <a:ea typeface="+mn-ea"/>
              </a:rPr>
              <a:t>struct</a:t>
            </a:r>
            <a:endParaRPr lang="en-US" altLang="ko-KR" sz="3600" dirty="0">
              <a:latin typeface="+mn-ea"/>
              <a:ea typeface="+mn-ea"/>
            </a:endParaRPr>
          </a:p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3600" dirty="0" err="1">
                <a:latin typeface="+mn-ea"/>
                <a:ea typeface="+mn-ea"/>
              </a:rPr>
              <a:t>enum</a:t>
            </a:r>
            <a:endParaRPr lang="en-US" altLang="ko-KR" sz="3600" dirty="0">
              <a:latin typeface="+mn-ea"/>
              <a:ea typeface="+mn-ea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5910237" y="1367919"/>
            <a:ext cx="3048207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600" b="0" dirty="0">
                <a:solidFill>
                  <a:srgbClr val="FF0000"/>
                </a:solidFill>
                <a:latin typeface="+mn-ea"/>
                <a:ea typeface="+mn-ea"/>
              </a:rPr>
              <a:t>* Value</a:t>
            </a:r>
            <a:r>
              <a:rPr lang="ko-KR" altLang="en-US" sz="1600" b="0" dirty="0">
                <a:solidFill>
                  <a:srgbClr val="FF0000"/>
                </a:solidFill>
                <a:latin typeface="+mn-ea"/>
                <a:ea typeface="+mn-ea"/>
              </a:rPr>
              <a:t> 타입에도 두 종류가 있음</a:t>
            </a:r>
            <a:endParaRPr lang="en-US" altLang="ko-KR" sz="1600" b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476250" y="6021288"/>
            <a:ext cx="3644396" cy="27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ko-KR" altLang="en-US" sz="1200" b="0" dirty="0">
                <a:latin typeface="+mn-ea"/>
                <a:ea typeface="+mn-ea"/>
              </a:rPr>
              <a:t>시스템에서 제공해주는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ko-KR" altLang="en-US" sz="1200" b="0" dirty="0">
                <a:latin typeface="+mn-ea"/>
                <a:ea typeface="+mn-ea"/>
              </a:rPr>
              <a:t>미리 만들어져 있는</a:t>
            </a:r>
            <a:r>
              <a:rPr lang="en-US" altLang="ko-KR" sz="1200" b="0" dirty="0">
                <a:latin typeface="+mn-ea"/>
                <a:ea typeface="+mn-ea"/>
              </a:rPr>
              <a:t>) </a:t>
            </a:r>
            <a:r>
              <a:rPr lang="ko-KR" altLang="en-US" sz="1200" b="0" dirty="0">
                <a:latin typeface="+mn-ea"/>
                <a:ea typeface="+mn-ea"/>
              </a:rPr>
              <a:t>값 타입</a:t>
            </a: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5111750" y="5702300"/>
            <a:ext cx="3452035" cy="27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ko-KR" altLang="en-US" sz="1200" b="0" dirty="0">
                <a:latin typeface="+mn-ea"/>
                <a:ea typeface="+mn-ea"/>
              </a:rPr>
              <a:t>사용자가 정의해서 사용하는 사용자 정의 값 타입</a:t>
            </a:r>
          </a:p>
        </p:txBody>
      </p:sp>
      <p:graphicFrame>
        <p:nvGraphicFramePr>
          <p:cNvPr id="17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334019"/>
              </p:ext>
            </p:extLst>
          </p:nvPr>
        </p:nvGraphicFramePr>
        <p:xfrm>
          <a:off x="701675" y="3448050"/>
          <a:ext cx="3105150" cy="1289016"/>
        </p:xfrm>
        <a:graphic>
          <a:graphicData uri="http://schemas.openxmlformats.org/drawingml/2006/table">
            <a:tbl>
              <a:tblPr/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byte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-128 ~ +127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char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 ~ 255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-2147483648 ~ 2147483647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long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–9223372036854775808 ~ 9223372036854775807</a:t>
                      </a:r>
                    </a:p>
                  </a:txBody>
                  <a:tcPr marL="46800" marR="0" marT="46810" marB="468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87800"/>
              </p:ext>
            </p:extLst>
          </p:nvPr>
        </p:nvGraphicFramePr>
        <p:xfrm>
          <a:off x="701675" y="4836567"/>
          <a:ext cx="3105150" cy="738186"/>
        </p:xfrm>
        <a:graphic>
          <a:graphicData uri="http://schemas.openxmlformats.org/drawingml/2006/table">
            <a:tbl>
              <a:tblPr/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float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소수점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자리까지 표현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double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소수점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15~16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자리까지 표현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decimal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소수점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28~29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자리까지 표현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070761"/>
              </p:ext>
            </p:extLst>
          </p:nvPr>
        </p:nvGraphicFramePr>
        <p:xfrm>
          <a:off x="701675" y="5703217"/>
          <a:ext cx="3105150" cy="246063"/>
        </p:xfrm>
        <a:graphic>
          <a:graphicData uri="http://schemas.openxmlformats.org/drawingml/2006/table">
            <a:tbl>
              <a:tblPr/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6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bool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바이트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SzPct val="80000"/>
                        <a:buFont typeface="HY신명조" pitchFamily="18" charset="-127"/>
                        <a:defRPr kumimoji="1" sz="2000" b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SzPct val="80000"/>
                        <a:buFont typeface="굴림" pitchFamily="50" charset="-127"/>
                        <a:defRPr kumimoji="1">
                          <a:solidFill>
                            <a:schemeClr val="tx1"/>
                          </a:solidFill>
                          <a:latin typeface="Times New Roman" pitchFamily="18" charset="0"/>
                          <a:ea typeface="굴림" pitchFamily="50" charset="-127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Times New Roman" pitchFamily="18" charset="0"/>
                          <a:ea typeface="바탕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HY신명조" pitchFamily="18" charset="-127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true, false</a:t>
                      </a:r>
                    </a:p>
                  </a:txBody>
                  <a:tcPr marL="46800" marR="0" marT="46812" marB="468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044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707088" cy="778098"/>
          </a:xfrm>
        </p:spPr>
        <p:txBody>
          <a:bodyPr/>
          <a:lstStyle/>
          <a:p>
            <a:r>
              <a:rPr lang="en-US" altLang="ko-KR" dirty="0"/>
              <a:t>Structure(</a:t>
            </a:r>
            <a:r>
              <a:rPr lang="ko-KR" altLang="en-US" dirty="0"/>
              <a:t>구조체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sp>
        <p:nvSpPr>
          <p:cNvPr id="20" name="Rectangle 84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sz="1800" dirty="0"/>
              <a:t>Person </a:t>
            </a:r>
            <a:r>
              <a:rPr lang="ko-KR" altLang="en-US" sz="1800" dirty="0"/>
              <a:t>구조체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altLang="ko-KR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	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age;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	double height;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	float weight;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>
              <a:lnSpc>
                <a:spcPct val="80000"/>
              </a:lnSpc>
            </a:pPr>
            <a:endParaRPr lang="en-US" altLang="ko-KR" sz="1500" dirty="0"/>
          </a:p>
          <a:p>
            <a:pPr>
              <a:lnSpc>
                <a:spcPct val="80000"/>
              </a:lnSpc>
            </a:pPr>
            <a:r>
              <a:rPr lang="ko-KR" altLang="en-US" sz="1800" dirty="0"/>
              <a:t>구조체 변수의 선언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sister; </a:t>
            </a:r>
          </a:p>
          <a:p>
            <a:pPr lvl="1">
              <a:lnSpc>
                <a:spcPct val="80000"/>
              </a:lnSpc>
            </a:pPr>
            <a:endParaRPr lang="en-US" altLang="ko-KR" sz="1500" dirty="0"/>
          </a:p>
          <a:p>
            <a:pPr>
              <a:lnSpc>
                <a:spcPct val="80000"/>
              </a:lnSpc>
            </a:pPr>
            <a:r>
              <a:rPr lang="ko-KR" altLang="en-US" sz="1800" dirty="0"/>
              <a:t>구조체의 </a:t>
            </a:r>
            <a:r>
              <a:rPr lang="ko-KR" altLang="en-US" sz="1800" dirty="0" err="1"/>
              <a:t>값할당</a:t>
            </a:r>
            <a:endParaRPr lang="ko-KR" altLang="en-US" sz="1800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sister;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sister.num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1000;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sister.age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15;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sister.height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165.3D;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sister.weight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51.0F;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brother;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brother.num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2000;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brother.age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20;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brother.height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170.0D;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brother.weight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67.5F; </a:t>
            </a:r>
          </a:p>
          <a:p>
            <a:pPr>
              <a:lnSpc>
                <a:spcPct val="80000"/>
              </a:lnSpc>
            </a:pPr>
            <a:endParaRPr lang="en-US" altLang="ko-KR" sz="1600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034707" y="2787426"/>
            <a:ext cx="1346200" cy="3000375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075" tIns="46038" rIns="92075" bIns="46038" anchor="ctr"/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endParaRPr lang="ko-KR" altLang="ko-KR" sz="1600">
              <a:latin typeface="+mn-ea"/>
              <a:ea typeface="+mn-ea"/>
            </a:endParaRPr>
          </a:p>
        </p:txBody>
      </p:sp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5034707" y="2787426"/>
            <a:ext cx="1346200" cy="596900"/>
            <a:chOff x="1650" y="3706"/>
            <a:chExt cx="1363" cy="176"/>
          </a:xfrm>
        </p:grpSpPr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1650" y="3838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1650" y="3794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1650" y="3750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Text Box 10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176"/>
            </a:xfrm>
            <a:prstGeom prst="rect">
              <a:avLst/>
            </a:prstGeom>
            <a:noFill/>
            <a:ln w="31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8" name="Group 11"/>
          <p:cNvGrpSpPr>
            <a:grpSpLocks/>
          </p:cNvGrpSpPr>
          <p:nvPr/>
        </p:nvGrpSpPr>
        <p:grpSpPr bwMode="auto">
          <a:xfrm>
            <a:off x="5034707" y="3390676"/>
            <a:ext cx="1346200" cy="596900"/>
            <a:chOff x="1650" y="3706"/>
            <a:chExt cx="1363" cy="176"/>
          </a:xfrm>
        </p:grpSpPr>
        <p:sp>
          <p:nvSpPr>
            <p:cNvPr id="29" name="Text Box 12"/>
            <p:cNvSpPr txBox="1">
              <a:spLocks noChangeArrowheads="1"/>
            </p:cNvSpPr>
            <p:nvPr/>
          </p:nvSpPr>
          <p:spPr bwMode="auto">
            <a:xfrm>
              <a:off x="1650" y="3838"/>
              <a:ext cx="1363" cy="44"/>
            </a:xfrm>
            <a:prstGeom prst="rect">
              <a:avLst/>
            </a:prstGeom>
            <a:solidFill>
              <a:srgbClr val="CCECFF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 Box 13"/>
            <p:cNvSpPr txBox="1">
              <a:spLocks noChangeArrowheads="1"/>
            </p:cNvSpPr>
            <p:nvPr/>
          </p:nvSpPr>
          <p:spPr bwMode="auto">
            <a:xfrm>
              <a:off x="1650" y="3794"/>
              <a:ext cx="1363" cy="44"/>
            </a:xfrm>
            <a:prstGeom prst="rect">
              <a:avLst/>
            </a:prstGeom>
            <a:solidFill>
              <a:srgbClr val="CCECFF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31" name="Text Box 14"/>
            <p:cNvSpPr txBox="1">
              <a:spLocks noChangeArrowheads="1"/>
            </p:cNvSpPr>
            <p:nvPr/>
          </p:nvSpPr>
          <p:spPr bwMode="auto">
            <a:xfrm>
              <a:off x="1650" y="3750"/>
              <a:ext cx="1363" cy="44"/>
            </a:xfrm>
            <a:prstGeom prst="rect">
              <a:avLst/>
            </a:prstGeom>
            <a:solidFill>
              <a:srgbClr val="CCECFF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 Box 15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44"/>
            </a:xfrm>
            <a:prstGeom prst="rect">
              <a:avLst/>
            </a:prstGeom>
            <a:solidFill>
              <a:srgbClr val="CCECFF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33" name="Text Box 16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176"/>
            </a:xfrm>
            <a:prstGeom prst="rect">
              <a:avLst/>
            </a:prstGeom>
            <a:noFill/>
            <a:ln w="31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4" name="Group 17"/>
          <p:cNvGrpSpPr>
            <a:grpSpLocks/>
          </p:cNvGrpSpPr>
          <p:nvPr/>
        </p:nvGrpSpPr>
        <p:grpSpPr bwMode="auto">
          <a:xfrm>
            <a:off x="5034707" y="3995514"/>
            <a:ext cx="1346200" cy="596900"/>
            <a:chOff x="1650" y="3706"/>
            <a:chExt cx="1363" cy="176"/>
          </a:xfrm>
        </p:grpSpPr>
        <p:sp>
          <p:nvSpPr>
            <p:cNvPr id="35" name="Text Box 18"/>
            <p:cNvSpPr txBox="1">
              <a:spLocks noChangeArrowheads="1"/>
            </p:cNvSpPr>
            <p:nvPr/>
          </p:nvSpPr>
          <p:spPr bwMode="auto">
            <a:xfrm>
              <a:off x="1650" y="3838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 Box 19"/>
            <p:cNvSpPr txBox="1">
              <a:spLocks noChangeArrowheads="1"/>
            </p:cNvSpPr>
            <p:nvPr/>
          </p:nvSpPr>
          <p:spPr bwMode="auto">
            <a:xfrm>
              <a:off x="1650" y="3794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auto">
            <a:xfrm>
              <a:off x="1650" y="3750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39" name="Text Box 22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176"/>
            </a:xfrm>
            <a:prstGeom prst="rect">
              <a:avLst/>
            </a:prstGeom>
            <a:noFill/>
            <a:ln w="31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Group 23"/>
          <p:cNvGrpSpPr>
            <a:grpSpLocks/>
          </p:cNvGrpSpPr>
          <p:nvPr/>
        </p:nvGrpSpPr>
        <p:grpSpPr bwMode="auto">
          <a:xfrm>
            <a:off x="5034707" y="4589239"/>
            <a:ext cx="1346200" cy="596900"/>
            <a:chOff x="1650" y="3706"/>
            <a:chExt cx="1363" cy="176"/>
          </a:xfrm>
        </p:grpSpPr>
        <p:sp>
          <p:nvSpPr>
            <p:cNvPr id="41" name="Text Box 24"/>
            <p:cNvSpPr txBox="1">
              <a:spLocks noChangeArrowheads="1"/>
            </p:cNvSpPr>
            <p:nvPr/>
          </p:nvSpPr>
          <p:spPr bwMode="auto">
            <a:xfrm>
              <a:off x="1650" y="3838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42" name="Text Box 25"/>
            <p:cNvSpPr txBox="1">
              <a:spLocks noChangeArrowheads="1"/>
            </p:cNvSpPr>
            <p:nvPr/>
          </p:nvSpPr>
          <p:spPr bwMode="auto">
            <a:xfrm>
              <a:off x="1650" y="3794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43" name="Text Box 26"/>
            <p:cNvSpPr txBox="1">
              <a:spLocks noChangeArrowheads="1"/>
            </p:cNvSpPr>
            <p:nvPr/>
          </p:nvSpPr>
          <p:spPr bwMode="auto">
            <a:xfrm>
              <a:off x="1650" y="3750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44" name="Text Box 27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44"/>
            </a:xfrm>
            <a:prstGeom prst="rect">
              <a:avLst/>
            </a:prstGeom>
            <a:solidFill>
              <a:schemeClr val="bg1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Text Box 28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176"/>
            </a:xfrm>
            <a:prstGeom prst="rect">
              <a:avLst/>
            </a:prstGeom>
            <a:noFill/>
            <a:ln w="31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6" name="Group 29"/>
          <p:cNvGrpSpPr>
            <a:grpSpLocks/>
          </p:cNvGrpSpPr>
          <p:nvPr/>
        </p:nvGrpSpPr>
        <p:grpSpPr bwMode="auto">
          <a:xfrm>
            <a:off x="5034707" y="5192489"/>
            <a:ext cx="1346200" cy="596900"/>
            <a:chOff x="1650" y="3706"/>
            <a:chExt cx="1363" cy="176"/>
          </a:xfrm>
        </p:grpSpPr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1650" y="3838"/>
              <a:ext cx="1363" cy="44"/>
            </a:xfrm>
            <a:prstGeom prst="rect">
              <a:avLst/>
            </a:prstGeom>
            <a:solidFill>
              <a:srgbClr val="CCECFF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Text Box 31"/>
            <p:cNvSpPr txBox="1">
              <a:spLocks noChangeArrowheads="1"/>
            </p:cNvSpPr>
            <p:nvPr/>
          </p:nvSpPr>
          <p:spPr bwMode="auto">
            <a:xfrm>
              <a:off x="1650" y="3794"/>
              <a:ext cx="1363" cy="44"/>
            </a:xfrm>
            <a:prstGeom prst="rect">
              <a:avLst/>
            </a:prstGeom>
            <a:solidFill>
              <a:srgbClr val="CCECFF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49" name="Text Box 32"/>
            <p:cNvSpPr txBox="1">
              <a:spLocks noChangeArrowheads="1"/>
            </p:cNvSpPr>
            <p:nvPr/>
          </p:nvSpPr>
          <p:spPr bwMode="auto">
            <a:xfrm>
              <a:off x="1650" y="3750"/>
              <a:ext cx="1363" cy="44"/>
            </a:xfrm>
            <a:prstGeom prst="rect">
              <a:avLst/>
            </a:prstGeom>
            <a:solidFill>
              <a:srgbClr val="CCECFF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50" name="Text Box 33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44"/>
            </a:xfrm>
            <a:prstGeom prst="rect">
              <a:avLst/>
            </a:prstGeom>
            <a:solidFill>
              <a:srgbClr val="CCECFF"/>
            </a:solidFill>
            <a:ln w="3175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  <p:sp>
          <p:nvSpPr>
            <p:cNvPr id="51" name="Text Box 34"/>
            <p:cNvSpPr txBox="1">
              <a:spLocks noChangeArrowheads="1"/>
            </p:cNvSpPr>
            <p:nvPr/>
          </p:nvSpPr>
          <p:spPr bwMode="auto">
            <a:xfrm>
              <a:off x="1650" y="3706"/>
              <a:ext cx="1363" cy="176"/>
            </a:xfrm>
            <a:prstGeom prst="rect">
              <a:avLst/>
            </a:prstGeom>
            <a:noFill/>
            <a:ln w="317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>
              <a:lvl1pPr eaLnBrk="0" hangingPunct="0">
                <a:spcBef>
                  <a:spcPct val="20000"/>
                </a:spcBef>
                <a:buSzPct val="80000"/>
                <a:buFont typeface="HY신명조" pitchFamily="18" charset="-127"/>
                <a:buChar char="▣"/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spcBef>
                  <a:spcPct val="20000"/>
                </a:spcBef>
                <a:buSzPct val="80000"/>
                <a:buFont typeface="굴림" charset="-127"/>
                <a:buChar char="◈"/>
                <a:defRPr kumimoji="1" sz="2000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•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>
                  <a:solidFill>
                    <a:schemeClr val="tx1"/>
                  </a:solidFill>
                  <a:latin typeface="Times New Roman" pitchFamily="18" charset="0"/>
                  <a:ea typeface="바탕" pitchFamily="18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SzTx/>
                <a:buFontTx/>
                <a:buNone/>
              </a:pPr>
              <a:endParaRPr lang="ko-KR" altLang="ko-KR" sz="1200">
                <a:solidFill>
                  <a:srgbClr val="3333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2" name="Line 35"/>
          <p:cNvSpPr>
            <a:spLocks noChangeShapeType="1"/>
          </p:cNvSpPr>
          <p:nvPr/>
        </p:nvSpPr>
        <p:spPr bwMode="auto">
          <a:xfrm>
            <a:off x="6380907" y="2787426"/>
            <a:ext cx="1692275" cy="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53" name="Line 36"/>
          <p:cNvSpPr>
            <a:spLocks noChangeShapeType="1"/>
          </p:cNvSpPr>
          <p:nvPr/>
        </p:nvSpPr>
        <p:spPr bwMode="auto">
          <a:xfrm>
            <a:off x="6380907" y="3392264"/>
            <a:ext cx="1320800" cy="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54" name="Line 37"/>
          <p:cNvSpPr>
            <a:spLocks noChangeShapeType="1"/>
          </p:cNvSpPr>
          <p:nvPr/>
        </p:nvSpPr>
        <p:spPr bwMode="auto">
          <a:xfrm>
            <a:off x="6380907" y="3987576"/>
            <a:ext cx="1320800" cy="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55" name="Line 38"/>
          <p:cNvSpPr>
            <a:spLocks noChangeShapeType="1"/>
          </p:cNvSpPr>
          <p:nvPr/>
        </p:nvSpPr>
        <p:spPr bwMode="auto">
          <a:xfrm>
            <a:off x="6380907" y="5186139"/>
            <a:ext cx="1320800" cy="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56" name="Line 39"/>
          <p:cNvSpPr>
            <a:spLocks noChangeShapeType="1"/>
          </p:cNvSpPr>
          <p:nvPr/>
        </p:nvSpPr>
        <p:spPr bwMode="auto">
          <a:xfrm>
            <a:off x="6380907" y="5787801"/>
            <a:ext cx="1692275" cy="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 anchor="ctr"/>
          <a:lstStyle/>
          <a:p>
            <a:endParaRPr lang="ko-KR" altLang="en-US">
              <a:latin typeface="+mn-ea"/>
            </a:endParaRPr>
          </a:p>
        </p:txBody>
      </p:sp>
      <p:grpSp>
        <p:nvGrpSpPr>
          <p:cNvPr id="57" name="Group 40"/>
          <p:cNvGrpSpPr>
            <a:grpSpLocks/>
          </p:cNvGrpSpPr>
          <p:nvPr/>
        </p:nvGrpSpPr>
        <p:grpSpPr bwMode="auto">
          <a:xfrm>
            <a:off x="4025057" y="2787426"/>
            <a:ext cx="1347787" cy="3000375"/>
            <a:chOff x="2517" y="1058"/>
            <a:chExt cx="977" cy="2626"/>
          </a:xfrm>
        </p:grpSpPr>
        <p:grpSp>
          <p:nvGrpSpPr>
            <p:cNvPr id="58" name="Group 41"/>
            <p:cNvGrpSpPr>
              <a:grpSpLocks/>
            </p:cNvGrpSpPr>
            <p:nvPr/>
          </p:nvGrpSpPr>
          <p:grpSpPr bwMode="auto">
            <a:xfrm>
              <a:off x="2517" y="1058"/>
              <a:ext cx="977" cy="522"/>
              <a:chOff x="1650" y="3706"/>
              <a:chExt cx="1363" cy="176"/>
            </a:xfrm>
          </p:grpSpPr>
          <p:sp>
            <p:nvSpPr>
              <p:cNvPr id="83" name="Text Box 42"/>
              <p:cNvSpPr txBox="1">
                <a:spLocks noChangeArrowheads="1"/>
              </p:cNvSpPr>
              <p:nvPr/>
            </p:nvSpPr>
            <p:spPr bwMode="auto">
              <a:xfrm>
                <a:off x="1650" y="3838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0003</a:t>
                </a:r>
              </a:p>
            </p:txBody>
          </p:sp>
          <p:sp>
            <p:nvSpPr>
              <p:cNvPr id="84" name="Text Box 43"/>
              <p:cNvSpPr txBox="1">
                <a:spLocks noChangeArrowheads="1"/>
              </p:cNvSpPr>
              <p:nvPr/>
            </p:nvSpPr>
            <p:spPr bwMode="auto">
              <a:xfrm>
                <a:off x="1650" y="3794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0002</a:t>
                </a:r>
              </a:p>
            </p:txBody>
          </p:sp>
          <p:sp>
            <p:nvSpPr>
              <p:cNvPr id="85" name="Text Box 44"/>
              <p:cNvSpPr txBox="1">
                <a:spLocks noChangeArrowheads="1"/>
              </p:cNvSpPr>
              <p:nvPr/>
            </p:nvSpPr>
            <p:spPr bwMode="auto">
              <a:xfrm>
                <a:off x="1650" y="3750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0001</a:t>
                </a:r>
              </a:p>
            </p:txBody>
          </p:sp>
          <p:sp>
            <p:nvSpPr>
              <p:cNvPr id="86" name="Text Box 45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0000</a:t>
                </a:r>
              </a:p>
            </p:txBody>
          </p:sp>
          <p:sp>
            <p:nvSpPr>
              <p:cNvPr id="87" name="Text Box 46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endParaRPr lang="ko-KR" altLang="ko-KR" sz="900" b="0">
                  <a:latin typeface="+mn-ea"/>
                  <a:ea typeface="+mn-ea"/>
                </a:endParaRPr>
              </a:p>
            </p:txBody>
          </p:sp>
        </p:grpSp>
        <p:grpSp>
          <p:nvGrpSpPr>
            <p:cNvPr id="59" name="Group 47"/>
            <p:cNvGrpSpPr>
              <a:grpSpLocks/>
            </p:cNvGrpSpPr>
            <p:nvPr/>
          </p:nvGrpSpPr>
          <p:grpSpPr bwMode="auto">
            <a:xfrm>
              <a:off x="2517" y="1586"/>
              <a:ext cx="977" cy="522"/>
              <a:chOff x="1650" y="3706"/>
              <a:chExt cx="1363" cy="176"/>
            </a:xfrm>
          </p:grpSpPr>
          <p:sp>
            <p:nvSpPr>
              <p:cNvPr id="78" name="Text Box 48"/>
              <p:cNvSpPr txBox="1">
                <a:spLocks noChangeArrowheads="1"/>
              </p:cNvSpPr>
              <p:nvPr/>
            </p:nvSpPr>
            <p:spPr bwMode="auto">
              <a:xfrm>
                <a:off x="1650" y="3838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0007</a:t>
                </a:r>
              </a:p>
            </p:txBody>
          </p:sp>
          <p:sp>
            <p:nvSpPr>
              <p:cNvPr id="79" name="Text Box 49"/>
              <p:cNvSpPr txBox="1">
                <a:spLocks noChangeArrowheads="1"/>
              </p:cNvSpPr>
              <p:nvPr/>
            </p:nvSpPr>
            <p:spPr bwMode="auto">
              <a:xfrm>
                <a:off x="1650" y="3794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0006</a:t>
                </a:r>
              </a:p>
            </p:txBody>
          </p:sp>
          <p:sp>
            <p:nvSpPr>
              <p:cNvPr id="80" name="Text Box 50"/>
              <p:cNvSpPr txBox="1">
                <a:spLocks noChangeArrowheads="1"/>
              </p:cNvSpPr>
              <p:nvPr/>
            </p:nvSpPr>
            <p:spPr bwMode="auto">
              <a:xfrm>
                <a:off x="1650" y="3750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0005</a:t>
                </a:r>
              </a:p>
            </p:txBody>
          </p:sp>
          <p:sp>
            <p:nvSpPr>
              <p:cNvPr id="81" name="Text Box 51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endParaRPr lang="ko-KR" altLang="ko-KR" sz="900" b="0">
                  <a:latin typeface="+mn-ea"/>
                  <a:ea typeface="+mn-ea"/>
                </a:endParaRPr>
              </a:p>
            </p:txBody>
          </p:sp>
          <p:sp>
            <p:nvSpPr>
              <p:cNvPr id="82" name="Text Box 52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0004</a:t>
                </a:r>
              </a:p>
            </p:txBody>
          </p:sp>
        </p:grpSp>
        <p:grpSp>
          <p:nvGrpSpPr>
            <p:cNvPr id="60" name="Group 53"/>
            <p:cNvGrpSpPr>
              <a:grpSpLocks/>
            </p:cNvGrpSpPr>
            <p:nvPr/>
          </p:nvGrpSpPr>
          <p:grpSpPr bwMode="auto">
            <a:xfrm>
              <a:off x="2517" y="2115"/>
              <a:ext cx="977" cy="522"/>
              <a:chOff x="1650" y="3706"/>
              <a:chExt cx="1363" cy="176"/>
            </a:xfrm>
          </p:grpSpPr>
          <p:sp>
            <p:nvSpPr>
              <p:cNvPr id="73" name="Text Box 54"/>
              <p:cNvSpPr txBox="1">
                <a:spLocks noChangeArrowheads="1"/>
              </p:cNvSpPr>
              <p:nvPr/>
            </p:nvSpPr>
            <p:spPr bwMode="auto">
              <a:xfrm>
                <a:off x="1650" y="3838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000B</a:t>
                </a:r>
              </a:p>
            </p:txBody>
          </p:sp>
          <p:sp>
            <p:nvSpPr>
              <p:cNvPr id="74" name="Text Box 55"/>
              <p:cNvSpPr txBox="1">
                <a:spLocks noChangeArrowheads="1"/>
              </p:cNvSpPr>
              <p:nvPr/>
            </p:nvSpPr>
            <p:spPr bwMode="auto">
              <a:xfrm>
                <a:off x="1650" y="3794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000A</a:t>
                </a:r>
              </a:p>
            </p:txBody>
          </p:sp>
          <p:sp>
            <p:nvSpPr>
              <p:cNvPr id="75" name="Text Box 56"/>
              <p:cNvSpPr txBox="1">
                <a:spLocks noChangeArrowheads="1"/>
              </p:cNvSpPr>
              <p:nvPr/>
            </p:nvSpPr>
            <p:spPr bwMode="auto">
              <a:xfrm>
                <a:off x="1650" y="3750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0009</a:t>
                </a:r>
              </a:p>
            </p:txBody>
          </p:sp>
          <p:sp>
            <p:nvSpPr>
              <p:cNvPr id="76" name="Text Box 57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0008</a:t>
                </a:r>
              </a:p>
            </p:txBody>
          </p:sp>
          <p:sp>
            <p:nvSpPr>
              <p:cNvPr id="77" name="Text Box 58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endParaRPr lang="ko-KR" altLang="ko-KR" sz="900" b="0">
                  <a:latin typeface="+mn-ea"/>
                  <a:ea typeface="+mn-ea"/>
                </a:endParaRPr>
              </a:p>
            </p:txBody>
          </p:sp>
        </p:grpSp>
        <p:grpSp>
          <p:nvGrpSpPr>
            <p:cNvPr id="61" name="Group 59"/>
            <p:cNvGrpSpPr>
              <a:grpSpLocks/>
            </p:cNvGrpSpPr>
            <p:nvPr/>
          </p:nvGrpSpPr>
          <p:grpSpPr bwMode="auto">
            <a:xfrm>
              <a:off x="2517" y="2635"/>
              <a:ext cx="977" cy="522"/>
              <a:chOff x="1650" y="3706"/>
              <a:chExt cx="1363" cy="176"/>
            </a:xfrm>
          </p:grpSpPr>
          <p:sp>
            <p:nvSpPr>
              <p:cNvPr id="68" name="Text Box 60"/>
              <p:cNvSpPr txBox="1">
                <a:spLocks noChangeArrowheads="1"/>
              </p:cNvSpPr>
              <p:nvPr/>
            </p:nvSpPr>
            <p:spPr bwMode="auto">
              <a:xfrm>
                <a:off x="1650" y="3838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000F</a:t>
                </a:r>
              </a:p>
            </p:txBody>
          </p:sp>
          <p:sp>
            <p:nvSpPr>
              <p:cNvPr id="69" name="Text Box 61"/>
              <p:cNvSpPr txBox="1">
                <a:spLocks noChangeArrowheads="1"/>
              </p:cNvSpPr>
              <p:nvPr/>
            </p:nvSpPr>
            <p:spPr bwMode="auto">
              <a:xfrm>
                <a:off x="1650" y="3794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000E</a:t>
                </a:r>
              </a:p>
            </p:txBody>
          </p:sp>
          <p:sp>
            <p:nvSpPr>
              <p:cNvPr id="70" name="Text Box 62"/>
              <p:cNvSpPr txBox="1">
                <a:spLocks noChangeArrowheads="1"/>
              </p:cNvSpPr>
              <p:nvPr/>
            </p:nvSpPr>
            <p:spPr bwMode="auto">
              <a:xfrm>
                <a:off x="1650" y="3750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000D</a:t>
                </a:r>
              </a:p>
            </p:txBody>
          </p:sp>
          <p:sp>
            <p:nvSpPr>
              <p:cNvPr id="71" name="Text Box 63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000C</a:t>
                </a:r>
              </a:p>
            </p:txBody>
          </p:sp>
          <p:sp>
            <p:nvSpPr>
              <p:cNvPr id="72" name="Text Box 64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endParaRPr lang="ko-KR" altLang="ko-KR" sz="900" b="0">
                  <a:latin typeface="+mn-ea"/>
                  <a:ea typeface="+mn-ea"/>
                </a:endParaRPr>
              </a:p>
            </p:txBody>
          </p:sp>
        </p:grpSp>
        <p:grpSp>
          <p:nvGrpSpPr>
            <p:cNvPr id="62" name="Group 65"/>
            <p:cNvGrpSpPr>
              <a:grpSpLocks/>
            </p:cNvGrpSpPr>
            <p:nvPr/>
          </p:nvGrpSpPr>
          <p:grpSpPr bwMode="auto">
            <a:xfrm>
              <a:off x="2517" y="3162"/>
              <a:ext cx="977" cy="522"/>
              <a:chOff x="1650" y="3706"/>
              <a:chExt cx="1363" cy="176"/>
            </a:xfrm>
          </p:grpSpPr>
          <p:sp>
            <p:nvSpPr>
              <p:cNvPr id="63" name="Text Box 66"/>
              <p:cNvSpPr txBox="1">
                <a:spLocks noChangeArrowheads="1"/>
              </p:cNvSpPr>
              <p:nvPr/>
            </p:nvSpPr>
            <p:spPr bwMode="auto">
              <a:xfrm>
                <a:off x="1650" y="3838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0013</a:t>
                </a:r>
              </a:p>
            </p:txBody>
          </p:sp>
          <p:sp>
            <p:nvSpPr>
              <p:cNvPr id="64" name="Text Box 67"/>
              <p:cNvSpPr txBox="1">
                <a:spLocks noChangeArrowheads="1"/>
              </p:cNvSpPr>
              <p:nvPr/>
            </p:nvSpPr>
            <p:spPr bwMode="auto">
              <a:xfrm>
                <a:off x="1650" y="3794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0012</a:t>
                </a:r>
              </a:p>
            </p:txBody>
          </p:sp>
          <p:sp>
            <p:nvSpPr>
              <p:cNvPr id="65" name="Text Box 68"/>
              <p:cNvSpPr txBox="1">
                <a:spLocks noChangeArrowheads="1"/>
              </p:cNvSpPr>
              <p:nvPr/>
            </p:nvSpPr>
            <p:spPr bwMode="auto">
              <a:xfrm>
                <a:off x="1650" y="3750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0011</a:t>
                </a:r>
              </a:p>
            </p:txBody>
          </p:sp>
          <p:sp>
            <p:nvSpPr>
              <p:cNvPr id="66" name="Text Box 69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cap="rnd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r>
                  <a:rPr lang="en-US" altLang="ko-KR" sz="900" b="0">
                    <a:latin typeface="+mn-ea"/>
                    <a:ea typeface="+mn-ea"/>
                  </a:rPr>
                  <a:t>0x0000 0010</a:t>
                </a:r>
              </a:p>
            </p:txBody>
          </p:sp>
          <p:sp>
            <p:nvSpPr>
              <p:cNvPr id="67" name="Text Box 70"/>
              <p:cNvSpPr txBox="1">
                <a:spLocks noChangeArrowheads="1"/>
              </p:cNvSpPr>
              <p:nvPr/>
            </p:nvSpPr>
            <p:spPr bwMode="auto">
              <a:xfrm>
                <a:off x="1650" y="3706"/>
                <a:ext cx="136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eaLnBrk="0" hangingPunct="0">
                  <a:spcBef>
                    <a:spcPct val="20000"/>
                  </a:spcBef>
                  <a:buSzPct val="80000"/>
                  <a:buFont typeface="HY신명조" pitchFamily="18" charset="-127"/>
                  <a:buChar char="▣"/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SzPct val="80000"/>
                  <a:buFont typeface="굴림" charset="-127"/>
                  <a:buChar char="◈"/>
                  <a:defRPr kumimoji="1" sz="2000">
                    <a:solidFill>
                      <a:schemeClr val="tx1"/>
                    </a:solidFill>
                    <a:latin typeface="Times New Roman" pitchFamily="18" charset="0"/>
                    <a:ea typeface="굴림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•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Times New Roman" pitchFamily="18" charset="0"/>
                    <a:ea typeface="바탕" pitchFamily="18" charset="-127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SzTx/>
                  <a:buFontTx/>
                  <a:buNone/>
                </a:pPr>
                <a:endParaRPr lang="ko-KR" altLang="ko-KR" sz="900" b="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88" name="Rectangle 71"/>
          <p:cNvSpPr>
            <a:spLocks noChangeArrowheads="1"/>
          </p:cNvSpPr>
          <p:nvPr/>
        </p:nvSpPr>
        <p:spPr bwMode="auto">
          <a:xfrm>
            <a:off x="6657101" y="2969989"/>
            <a:ext cx="827150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400" b="0">
                <a:solidFill>
                  <a:srgbClr val="3333FF"/>
                </a:solidFill>
                <a:latin typeface="+mn-ea"/>
                <a:ea typeface="+mn-ea"/>
              </a:rPr>
              <a:t>int</a:t>
            </a:r>
            <a:r>
              <a:rPr lang="en-US" altLang="ko-KR" sz="1400" b="0">
                <a:latin typeface="+mn-ea"/>
                <a:ea typeface="+mn-ea"/>
              </a:rPr>
              <a:t> num</a:t>
            </a:r>
          </a:p>
        </p:txBody>
      </p:sp>
      <p:sp>
        <p:nvSpPr>
          <p:cNvPr id="89" name="Rectangle 72"/>
          <p:cNvSpPr>
            <a:spLocks noChangeArrowheads="1"/>
          </p:cNvSpPr>
          <p:nvPr/>
        </p:nvSpPr>
        <p:spPr bwMode="auto">
          <a:xfrm>
            <a:off x="6691573" y="3552601"/>
            <a:ext cx="756618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400" b="0">
                <a:solidFill>
                  <a:srgbClr val="3333FF"/>
                </a:solidFill>
                <a:latin typeface="+mn-ea"/>
                <a:ea typeface="+mn-ea"/>
              </a:rPr>
              <a:t>int</a:t>
            </a:r>
            <a:r>
              <a:rPr lang="en-US" altLang="ko-KR" sz="1400" b="0">
                <a:latin typeface="+mn-ea"/>
                <a:ea typeface="+mn-ea"/>
              </a:rPr>
              <a:t> age</a:t>
            </a:r>
          </a:p>
        </p:txBody>
      </p:sp>
      <p:sp>
        <p:nvSpPr>
          <p:cNvPr id="90" name="Rectangle 73"/>
          <p:cNvSpPr>
            <a:spLocks noChangeArrowheads="1"/>
          </p:cNvSpPr>
          <p:nvPr/>
        </p:nvSpPr>
        <p:spPr bwMode="auto">
          <a:xfrm>
            <a:off x="6679603" y="4400621"/>
            <a:ext cx="1335302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400" b="0" dirty="0">
                <a:solidFill>
                  <a:srgbClr val="3333FF"/>
                </a:solidFill>
                <a:latin typeface="+mn-ea"/>
                <a:ea typeface="+mn-ea"/>
              </a:rPr>
              <a:t>double</a:t>
            </a:r>
            <a:r>
              <a:rPr lang="en-US" altLang="ko-KR" sz="1400" b="0" dirty="0">
                <a:latin typeface="+mn-ea"/>
                <a:ea typeface="+mn-ea"/>
              </a:rPr>
              <a:t> height</a:t>
            </a:r>
          </a:p>
        </p:txBody>
      </p:sp>
      <p:sp>
        <p:nvSpPr>
          <p:cNvPr id="91" name="Rectangle 74"/>
          <p:cNvSpPr>
            <a:spLocks noChangeArrowheads="1"/>
          </p:cNvSpPr>
          <p:nvPr/>
        </p:nvSpPr>
        <p:spPr bwMode="auto">
          <a:xfrm>
            <a:off x="6682183" y="5340761"/>
            <a:ext cx="1155445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400" b="0" dirty="0">
                <a:solidFill>
                  <a:srgbClr val="3333FF"/>
                </a:solidFill>
                <a:latin typeface="+mn-ea"/>
                <a:ea typeface="+mn-ea"/>
              </a:rPr>
              <a:t>float</a:t>
            </a:r>
            <a:r>
              <a:rPr lang="en-US" altLang="ko-KR" sz="1400" b="0" dirty="0">
                <a:latin typeface="+mn-ea"/>
                <a:ea typeface="+mn-ea"/>
              </a:rPr>
              <a:t> weight</a:t>
            </a:r>
          </a:p>
        </p:txBody>
      </p:sp>
      <p:sp>
        <p:nvSpPr>
          <p:cNvPr id="92" name="AutoShape 75"/>
          <p:cNvSpPr>
            <a:spLocks/>
          </p:cNvSpPr>
          <p:nvPr/>
        </p:nvSpPr>
        <p:spPr bwMode="auto">
          <a:xfrm>
            <a:off x="6512669" y="3424014"/>
            <a:ext cx="211138" cy="536575"/>
          </a:xfrm>
          <a:prstGeom prst="rightBrace">
            <a:avLst>
              <a:gd name="adj1" fmla="val 21178"/>
              <a:gd name="adj2" fmla="val 50000"/>
            </a:avLst>
          </a:prstGeom>
          <a:noFill/>
          <a:ln w="38100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endParaRPr lang="ko-KR" altLang="ko-KR" sz="1600">
              <a:latin typeface="+mn-ea"/>
              <a:ea typeface="+mn-ea"/>
            </a:endParaRPr>
          </a:p>
        </p:txBody>
      </p:sp>
      <p:sp>
        <p:nvSpPr>
          <p:cNvPr id="93" name="AutoShape 76"/>
          <p:cNvSpPr>
            <a:spLocks/>
          </p:cNvSpPr>
          <p:nvPr/>
        </p:nvSpPr>
        <p:spPr bwMode="auto">
          <a:xfrm>
            <a:off x="6512669" y="2817589"/>
            <a:ext cx="211138" cy="534987"/>
          </a:xfrm>
          <a:prstGeom prst="rightBrace">
            <a:avLst>
              <a:gd name="adj1" fmla="val 21115"/>
              <a:gd name="adj2" fmla="val 50000"/>
            </a:avLst>
          </a:prstGeom>
          <a:noFill/>
          <a:ln w="38100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endParaRPr lang="ko-KR" altLang="ko-KR" sz="1600">
              <a:latin typeface="+mn-ea"/>
              <a:ea typeface="+mn-ea"/>
            </a:endParaRPr>
          </a:p>
        </p:txBody>
      </p:sp>
      <p:sp>
        <p:nvSpPr>
          <p:cNvPr id="94" name="AutoShape 77"/>
          <p:cNvSpPr>
            <a:spLocks/>
          </p:cNvSpPr>
          <p:nvPr/>
        </p:nvSpPr>
        <p:spPr bwMode="auto">
          <a:xfrm>
            <a:off x="6512669" y="4017739"/>
            <a:ext cx="211138" cy="1120775"/>
          </a:xfrm>
          <a:prstGeom prst="rightBrace">
            <a:avLst>
              <a:gd name="adj1" fmla="val 44235"/>
              <a:gd name="adj2" fmla="val 50000"/>
            </a:avLst>
          </a:prstGeom>
          <a:noFill/>
          <a:ln w="38100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endParaRPr lang="ko-KR" altLang="ko-KR" sz="1600">
              <a:latin typeface="+mn-ea"/>
              <a:ea typeface="+mn-ea"/>
            </a:endParaRPr>
          </a:p>
        </p:txBody>
      </p:sp>
      <p:sp>
        <p:nvSpPr>
          <p:cNvPr id="95" name="AutoShape 78"/>
          <p:cNvSpPr>
            <a:spLocks/>
          </p:cNvSpPr>
          <p:nvPr/>
        </p:nvSpPr>
        <p:spPr bwMode="auto">
          <a:xfrm>
            <a:off x="6512669" y="5229001"/>
            <a:ext cx="211138" cy="536575"/>
          </a:xfrm>
          <a:prstGeom prst="rightBrace">
            <a:avLst>
              <a:gd name="adj1" fmla="val 21178"/>
              <a:gd name="adj2" fmla="val 50000"/>
            </a:avLst>
          </a:prstGeom>
          <a:noFill/>
          <a:ln w="38100">
            <a:solidFill>
              <a:srgbClr val="99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endParaRPr lang="ko-KR" altLang="ko-KR" sz="1600">
              <a:latin typeface="+mn-ea"/>
              <a:ea typeface="+mn-ea"/>
            </a:endParaRPr>
          </a:p>
        </p:txBody>
      </p:sp>
      <p:sp>
        <p:nvSpPr>
          <p:cNvPr id="96" name="Rectangle 80"/>
          <p:cNvSpPr>
            <a:spLocks noChangeArrowheads="1"/>
          </p:cNvSpPr>
          <p:nvPr/>
        </p:nvSpPr>
        <p:spPr bwMode="auto">
          <a:xfrm>
            <a:off x="5046589" y="2469848"/>
            <a:ext cx="3143297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  <a:ea typeface="+mn-ea"/>
              </a:rPr>
              <a:t>Person</a:t>
            </a:r>
            <a:r>
              <a:rPr lang="ko-KR" altLang="en-US" sz="1400" dirty="0">
                <a:solidFill>
                  <a:srgbClr val="0070C0"/>
                </a:solidFill>
                <a:latin typeface="+mn-ea"/>
                <a:ea typeface="+mn-ea"/>
              </a:rPr>
              <a:t>은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  <a:ea typeface="+mn-ea"/>
              </a:rPr>
              <a:t>20</a:t>
            </a:r>
            <a:r>
              <a:rPr lang="ko-KR" altLang="en-US" sz="1400" dirty="0">
                <a:solidFill>
                  <a:srgbClr val="0070C0"/>
                </a:solidFill>
                <a:latin typeface="+mn-ea"/>
                <a:ea typeface="+mn-ea"/>
              </a:rPr>
              <a:t>바이트 크기의 </a:t>
            </a:r>
            <a:r>
              <a:rPr lang="en-US" altLang="ko-KR" sz="1400" dirty="0">
                <a:solidFill>
                  <a:srgbClr val="0070C0"/>
                </a:solidFill>
                <a:latin typeface="+mn-ea"/>
                <a:ea typeface="+mn-ea"/>
              </a:rPr>
              <a:t>Data Type</a:t>
            </a:r>
            <a:endParaRPr lang="ko-KR" altLang="en-US" sz="14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97" name="Line 82"/>
          <p:cNvSpPr>
            <a:spLocks noChangeShapeType="1"/>
          </p:cNvSpPr>
          <p:nvPr/>
        </p:nvSpPr>
        <p:spPr bwMode="auto">
          <a:xfrm>
            <a:off x="7982694" y="2790601"/>
            <a:ext cx="0" cy="3014663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6800" tIns="46800" rIns="0" bIns="46800" anchor="ctr">
            <a:spAutoFit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98" name="Rectangle 83"/>
          <p:cNvSpPr>
            <a:spLocks noChangeArrowheads="1"/>
          </p:cNvSpPr>
          <p:nvPr/>
        </p:nvSpPr>
        <p:spPr bwMode="auto">
          <a:xfrm>
            <a:off x="7683645" y="4095526"/>
            <a:ext cx="879087" cy="30841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400" b="0">
                <a:latin typeface="+mn-ea"/>
                <a:ea typeface="+mn-ea"/>
              </a:rPr>
              <a:t>20 bytes</a:t>
            </a:r>
          </a:p>
        </p:txBody>
      </p:sp>
      <p:sp>
        <p:nvSpPr>
          <p:cNvPr id="99" name="Rectangle 99"/>
          <p:cNvSpPr>
            <a:spLocks noChangeArrowheads="1"/>
          </p:cNvSpPr>
          <p:nvPr/>
        </p:nvSpPr>
        <p:spPr bwMode="auto">
          <a:xfrm>
            <a:off x="3167509" y="1178536"/>
            <a:ext cx="5652963" cy="101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0" bIns="46800">
            <a:spAutoFit/>
          </a:bodyPr>
          <a:lstStyle>
            <a:lvl1pPr marL="342900" indent="-342900"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3175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lvl="2" eaLnBrk="1" hangingPunct="1">
              <a:spcBef>
                <a:spcPct val="50000"/>
              </a:spcBef>
              <a:buFontTx/>
              <a:buNone/>
            </a:pPr>
            <a:r>
              <a:rPr lang="en-US" altLang="ko-KR" dirty="0">
                <a:latin typeface="+mn-ea"/>
                <a:ea typeface="+mn-ea"/>
              </a:rPr>
              <a:t> Person </a:t>
            </a:r>
            <a:r>
              <a:rPr lang="ko-KR" altLang="en-US" dirty="0">
                <a:latin typeface="+mn-ea"/>
                <a:ea typeface="+mn-ea"/>
              </a:rPr>
              <a:t>구조체의 메모리의 크기와 메모리의 형태 </a:t>
            </a:r>
          </a:p>
          <a:p>
            <a:pPr marL="288925" lvl="2" indent="-285750"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ko-KR" altLang="en-US" sz="1400" b="0" dirty="0">
                <a:latin typeface="+mn-ea"/>
                <a:ea typeface="+mn-ea"/>
              </a:rPr>
              <a:t> </a:t>
            </a:r>
            <a:r>
              <a:rPr lang="en-US" altLang="ko-KR" sz="1400" b="0" dirty="0">
                <a:latin typeface="+mn-ea"/>
                <a:ea typeface="+mn-ea"/>
              </a:rPr>
              <a:t>Person </a:t>
            </a:r>
            <a:r>
              <a:rPr lang="ko-KR" altLang="en-US" sz="1400" b="0" dirty="0">
                <a:latin typeface="+mn-ea"/>
                <a:ea typeface="+mn-ea"/>
              </a:rPr>
              <a:t>데이터 타입의 크기 </a:t>
            </a:r>
            <a:r>
              <a:rPr lang="en-US" altLang="ko-KR" sz="1400" b="0" dirty="0">
                <a:latin typeface="+mn-ea"/>
                <a:ea typeface="+mn-ea"/>
              </a:rPr>
              <a:t>= 4(</a:t>
            </a:r>
            <a:r>
              <a:rPr lang="en-US" altLang="ko-KR" sz="1400" b="0" dirty="0" err="1">
                <a:latin typeface="+mn-ea"/>
                <a:ea typeface="+mn-ea"/>
              </a:rPr>
              <a:t>int</a:t>
            </a:r>
            <a:r>
              <a:rPr lang="en-US" altLang="ko-KR" sz="1400" b="0" dirty="0">
                <a:latin typeface="+mn-ea"/>
                <a:ea typeface="+mn-ea"/>
              </a:rPr>
              <a:t>) + 4(</a:t>
            </a:r>
            <a:r>
              <a:rPr lang="en-US" altLang="ko-KR" sz="1400" b="0" dirty="0" err="1">
                <a:latin typeface="+mn-ea"/>
                <a:ea typeface="+mn-ea"/>
              </a:rPr>
              <a:t>int</a:t>
            </a:r>
            <a:r>
              <a:rPr lang="en-US" altLang="ko-KR" sz="1400" b="0" dirty="0">
                <a:latin typeface="+mn-ea"/>
                <a:ea typeface="+mn-ea"/>
              </a:rPr>
              <a:t>) + 8(double) + 4(float) </a:t>
            </a:r>
          </a:p>
          <a:p>
            <a:pPr marL="288925" lvl="2" indent="-285750"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ko-KR" sz="1400" b="0" dirty="0">
                <a:latin typeface="+mn-ea"/>
                <a:ea typeface="+mn-ea"/>
              </a:rPr>
              <a:t> Person </a:t>
            </a:r>
            <a:r>
              <a:rPr lang="ko-KR" altLang="en-US" sz="1400" b="0" dirty="0">
                <a:latin typeface="+mn-ea"/>
                <a:ea typeface="+mn-ea"/>
              </a:rPr>
              <a:t>데이터 타입의 형태 </a:t>
            </a:r>
            <a:r>
              <a:rPr lang="en-US" altLang="ko-KR" sz="1400" b="0" dirty="0">
                <a:latin typeface="+mn-ea"/>
                <a:ea typeface="+mn-ea"/>
              </a:rPr>
              <a:t>= </a:t>
            </a:r>
            <a:r>
              <a:rPr lang="en-US" altLang="ko-KR" sz="1400" b="0" dirty="0" err="1">
                <a:latin typeface="+mn-ea"/>
                <a:ea typeface="+mn-ea"/>
              </a:rPr>
              <a:t>int</a:t>
            </a:r>
            <a:r>
              <a:rPr lang="en-US" altLang="ko-KR" sz="1400" b="0" dirty="0">
                <a:latin typeface="+mn-ea"/>
                <a:ea typeface="+mn-ea"/>
              </a:rPr>
              <a:t> + </a:t>
            </a:r>
            <a:r>
              <a:rPr lang="en-US" altLang="ko-KR" sz="1400" b="0" dirty="0" err="1">
                <a:latin typeface="+mn-ea"/>
                <a:ea typeface="+mn-ea"/>
              </a:rPr>
              <a:t>int</a:t>
            </a:r>
            <a:r>
              <a:rPr lang="en-US" altLang="ko-KR" sz="1400" b="0" dirty="0">
                <a:latin typeface="+mn-ea"/>
                <a:ea typeface="+mn-ea"/>
              </a:rPr>
              <a:t> + double + float</a:t>
            </a:r>
          </a:p>
        </p:txBody>
      </p:sp>
    </p:spTree>
    <p:extLst>
      <p:ext uri="{BB962C8B-B14F-4D97-AF65-F5344CB8AC3E}">
        <p14:creationId xmlns:p14="http://schemas.microsoft.com/office/powerpoint/2010/main" val="3404984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707088" cy="778098"/>
          </a:xfrm>
        </p:spPr>
        <p:txBody>
          <a:bodyPr/>
          <a:lstStyle/>
          <a:p>
            <a:r>
              <a:rPr lang="en-US" altLang="ko-KR" dirty="0"/>
              <a:t>Enumeration Data Type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C#</a:t>
            </a:r>
            <a:r>
              <a:rPr lang="ko-KR" altLang="en-US" dirty="0"/>
              <a:t>언어의 구조</a:t>
            </a:r>
          </a:p>
        </p:txBody>
      </p:sp>
      <p:sp>
        <p:nvSpPr>
          <p:cNvPr id="20" name="Rectangle 84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2200" dirty="0"/>
              <a:t>미리 정해진 값만 허용하는 변수를 선언할 수 있는 사용자 정의 타입</a:t>
            </a:r>
            <a:endParaRPr lang="en-US" altLang="ko-KR" sz="2200" dirty="0"/>
          </a:p>
          <a:p>
            <a:pPr>
              <a:lnSpc>
                <a:spcPct val="80000"/>
              </a:lnSpc>
            </a:pPr>
            <a:r>
              <a:rPr lang="ko-KR" altLang="en-US" sz="2200" dirty="0"/>
              <a:t>프로그램 개발 시 발생할 수 있는 실수를 줄여 주고</a:t>
            </a:r>
            <a:r>
              <a:rPr lang="en-US" altLang="ko-KR" sz="2200" dirty="0"/>
              <a:t>, </a:t>
            </a:r>
            <a:r>
              <a:rPr lang="ko-KR" altLang="en-US" sz="2200" dirty="0"/>
              <a:t>코드의 </a:t>
            </a:r>
            <a:br>
              <a:rPr lang="en-US" altLang="ko-KR" sz="2200" dirty="0"/>
            </a:br>
            <a:r>
              <a:rPr lang="ko-KR" altLang="en-US" sz="2200" dirty="0"/>
              <a:t>가독성을 높임</a:t>
            </a:r>
            <a:endParaRPr lang="en-US" altLang="ko-KR" sz="2200" dirty="0"/>
          </a:p>
          <a:p>
            <a:pPr>
              <a:lnSpc>
                <a:spcPct val="80000"/>
              </a:lnSpc>
            </a:pPr>
            <a:endParaRPr lang="ko-KR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78253"/>
            <a:ext cx="7488832" cy="339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458900"/>
            <a:ext cx="4112131" cy="106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22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7918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흐름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72786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707088" cy="778098"/>
          </a:xfrm>
        </p:spPr>
        <p:txBody>
          <a:bodyPr/>
          <a:lstStyle/>
          <a:p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dirty="0"/>
              <a:t> Statement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코드 흐름 제어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77900" y="1447800"/>
            <a:ext cx="3476625" cy="45561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990600" y="1143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altLang="ko-KR">
                <a:ea typeface="굴림" charset="-127"/>
              </a:rPr>
              <a:t>if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81000" y="1600200"/>
            <a:ext cx="4191000" cy="9445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919191"/>
            </a:outerShdw>
          </a:effec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if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(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sales &gt; 10000 ) {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bonus += .05 * sales;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}</a:t>
            </a:r>
            <a:endParaRPr lang="en-US" altLang="ko-KR" sz="1800">
              <a:solidFill>
                <a:srgbClr val="3333CC"/>
              </a:solidFill>
              <a:latin typeface="Lucida Sans Typewriter" pitchFamily="49" charset="0"/>
              <a:ea typeface="굴림" charset="-127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724400" y="2209800"/>
            <a:ext cx="4191000" cy="20431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919191"/>
            </a:outerShdw>
          </a:effec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if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(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sales &gt; 10000 ) {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	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bonus += .05 * sales;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}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else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{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	bonus = 0;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}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410200" y="1600200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altLang="ko-KR">
                <a:ea typeface="굴림" charset="-127"/>
              </a:rPr>
              <a:t>if else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990600" y="2667000"/>
            <a:ext cx="243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r>
              <a:rPr lang="en-US" altLang="ko-KR">
                <a:ea typeface="굴림" charset="-127"/>
              </a:rPr>
              <a:t>if else if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28600" y="3048000"/>
            <a:ext cx="4648200" cy="3416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919191"/>
            </a:outerShdw>
          </a:effectLst>
        </p:spPr>
        <p:txBody>
          <a:bodyPr>
            <a:spAutoFit/>
          </a:bodyPr>
          <a:lstStyle>
            <a:lvl1pPr marL="231775" indent="-231775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if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(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sales &gt; 10000 ) {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	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bonus += .05 * sales;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}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else if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(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sales &gt; 5000 ) </a:t>
            </a:r>
            <a:r>
              <a:rPr lang="en-US" altLang="ko-KR" sz="1800">
                <a:latin typeface="Lucida Sans Typewriter" pitchFamily="49" charset="0"/>
                <a:ea typeface="굴림" charset="-127"/>
              </a:rPr>
              <a:t>{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 	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bonus = .01 * sales;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}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else	 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{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		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bonus = 0;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	</a:t>
            </a:r>
            <a:r>
              <a:rPr lang="en-US" altLang="ko-KR" sz="1800">
                <a:solidFill>
                  <a:srgbClr val="3333CC"/>
                </a:solidFill>
                <a:latin typeface="Lucida Sans Typewriter" pitchFamily="49" charset="0"/>
                <a:ea typeface="굴림" charset="-127"/>
              </a:rPr>
              <a:t>if</a:t>
            </a:r>
            <a:r>
              <a:rPr lang="en-US" altLang="ko-KR" sz="1800" b="0">
                <a:latin typeface="Lucida Sans Typewriter" pitchFamily="49" charset="0"/>
                <a:ea typeface="굴림" charset="-127"/>
              </a:rPr>
              <a:t> ( priorBonus == 0 ) {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		//ScheduleMeeting;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	}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>
                <a:latin typeface="Lucida Sans Typewriter" pitchFamily="49" charset="0"/>
                <a:ea typeface="굴림" charset="-127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1868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707088" cy="778098"/>
          </a:xfrm>
        </p:spPr>
        <p:txBody>
          <a:bodyPr/>
          <a:lstStyle/>
          <a:p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 dirty="0"/>
              <a:t> Statement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코드 흐름 제어</a:t>
            </a: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79512" y="1412776"/>
            <a:ext cx="4176714" cy="4032447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= 2; </a:t>
            </a:r>
            <a:endParaRPr lang="ko-KR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) </a:t>
            </a: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1:</a:t>
            </a: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이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일 경우 실행될 문장들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  </a:t>
            </a:r>
            <a:r>
              <a:rPr lang="en-US" altLang="ko-KR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생략하면 오류발생</a:t>
            </a:r>
            <a:endParaRPr lang="en-US" altLang="ko-KR" sz="1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2:</a:t>
            </a: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이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일 경우 실행될 문장들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ko-KR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</a:t>
            </a:r>
            <a:r>
              <a:rPr lang="ko-KR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생략하면 오류발생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3:</a:t>
            </a: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이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일 경우 실행될 문장들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ko-KR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</a:t>
            </a:r>
            <a:r>
              <a:rPr lang="ko-KR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생략하면 오류발생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	1,2,3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이 아닐 경우 실행될 문장들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ko-KR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</a:t>
            </a:r>
            <a:r>
              <a:rPr lang="ko-KR" alt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생략하면 오류발생</a:t>
            </a:r>
            <a:endParaRPr lang="en-US" altLang="ko-KR" sz="1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80000"/>
              </a:lnSpc>
              <a:buFont typeface="HY신명조" pitchFamily="18" charset="-127"/>
              <a:buNone/>
            </a:pP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4788024" y="1340768"/>
            <a:ext cx="4049712" cy="58695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0" bIns="46800">
            <a:spAutoFit/>
          </a:bodyPr>
          <a:lstStyle>
            <a:lvl1pPr eaLnBrk="0" hangingPunct="0">
              <a:spcBef>
                <a:spcPct val="20000"/>
              </a:spcBef>
              <a:buSzPct val="80000"/>
              <a:buFont typeface="HY신명조" pitchFamily="18" charset="-127"/>
              <a:buChar char="▣"/>
              <a:defRPr kumimoji="1" sz="24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SzPct val="80000"/>
              <a:buFont typeface="굴림" charset="-127"/>
              <a:buChar char="◈"/>
              <a:defRPr kumimoji="1" sz="20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3pPr>
            <a:lvl4pPr marL="16002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</a:defRPr>
            </a:lvl9pPr>
          </a:lstStyle>
          <a:p>
            <a:pPr eaLnBrk="1" hangingPunct="1">
              <a:spcBef>
                <a:spcPct val="50000"/>
              </a:spcBef>
              <a:buSzTx/>
              <a:buFontTx/>
              <a:buNone/>
            </a:pPr>
            <a:r>
              <a:rPr lang="en-US" altLang="ko-KR" sz="1600" b="0" dirty="0">
                <a:latin typeface="+mn-ea"/>
                <a:ea typeface="+mn-ea"/>
              </a:rPr>
              <a:t>break</a:t>
            </a:r>
            <a:r>
              <a:rPr lang="ko-KR" altLang="en-US" sz="1600" b="0" dirty="0">
                <a:latin typeface="+mn-ea"/>
                <a:ea typeface="+mn-ea"/>
              </a:rPr>
              <a:t>문이 없는 경우 현재의 </a:t>
            </a:r>
            <a:r>
              <a:rPr lang="en-US" altLang="ko-KR" sz="1600" b="0" dirty="0">
                <a:latin typeface="+mn-ea"/>
                <a:ea typeface="+mn-ea"/>
              </a:rPr>
              <a:t>case</a:t>
            </a:r>
            <a:r>
              <a:rPr lang="ko-KR" altLang="en-US" sz="1600" b="0" dirty="0">
                <a:latin typeface="+mn-ea"/>
                <a:ea typeface="+mn-ea"/>
              </a:rPr>
              <a:t>문에서 </a:t>
            </a:r>
            <a:br>
              <a:rPr lang="en-US" altLang="ko-KR" sz="1600" b="0" dirty="0">
                <a:latin typeface="+mn-ea"/>
                <a:ea typeface="+mn-ea"/>
              </a:rPr>
            </a:br>
            <a:r>
              <a:rPr lang="ko-KR" altLang="en-US" sz="1600" b="0" dirty="0">
                <a:latin typeface="+mn-ea"/>
                <a:ea typeface="+mn-ea"/>
              </a:rPr>
              <a:t>다음 </a:t>
            </a:r>
            <a:r>
              <a:rPr lang="en-US" altLang="ko-KR" sz="1600" b="0" dirty="0">
                <a:latin typeface="+mn-ea"/>
                <a:ea typeface="+mn-ea"/>
              </a:rPr>
              <a:t>case</a:t>
            </a:r>
            <a:r>
              <a:rPr lang="ko-KR" altLang="en-US" sz="1600" b="0" dirty="0">
                <a:latin typeface="+mn-ea"/>
                <a:ea typeface="+mn-ea"/>
              </a:rPr>
              <a:t>문으로 진입함</a:t>
            </a: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4499992" y="2204864"/>
            <a:ext cx="4536504" cy="2895281"/>
          </a:xfrm>
          <a:prstGeom prst="rect">
            <a:avLst/>
          </a:prstGeom>
          <a:noFill/>
          <a:ln w="3175" algn="ctr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6800" tIns="46800" rIns="0" bIns="46800">
            <a:spAutoFit/>
          </a:bodyPr>
          <a:lstStyle>
            <a:lvl1pPr marL="457200" indent="-4572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914400" indent="-4572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371600" indent="-4572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828800" indent="-4572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286000" indent="-4572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743200" indent="-4572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3200400" indent="-4572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657600" indent="-4572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4114800" indent="-4572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n = 2;</a:t>
            </a:r>
          </a:p>
          <a:p>
            <a:pPr eaLnBrk="1" hangingPunct="1"/>
            <a:endParaRPr lang="en-US" altLang="ko-KR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(n) </a:t>
            </a:r>
          </a:p>
          <a:p>
            <a:pPr eaLnBrk="1" hangingPunct="1"/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1:</a:t>
            </a:r>
          </a:p>
          <a:p>
            <a:pPr eaLnBrk="1" hangingPunct="1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2: </a:t>
            </a:r>
          </a:p>
          <a:p>
            <a:pPr eaLnBrk="1" hangingPunct="1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3: </a:t>
            </a:r>
          </a:p>
          <a:p>
            <a:pPr eaLnBrk="1" hangingPunct="1"/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	   </a:t>
            </a:r>
            <a:r>
              <a:rPr lang="en-US" altLang="ko-KR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Console.WriteLine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("1, 2, 3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입니다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</a:p>
          <a:p>
            <a:pPr eaLnBrk="1" hangingPunct="1"/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	  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eaLnBrk="1" hangingPunct="1"/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b="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eaLnBrk="1" hangingPunct="1"/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Console.WriteLine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잘못된 수입니다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.");</a:t>
            </a:r>
          </a:p>
          <a:p>
            <a:pPr eaLnBrk="1" hangingPunct="1"/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eaLnBrk="1" hangingPunct="1"/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 flipH="1">
            <a:off x="5868144" y="3209548"/>
            <a:ext cx="0" cy="50718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3600" tIns="46800" rIns="93600" bIns="4680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5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707088" cy="778098"/>
          </a:xfrm>
        </p:spPr>
        <p:txBody>
          <a:bodyPr/>
          <a:lstStyle/>
          <a:p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ko-KR" dirty="0"/>
              <a:t> Statement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코드 흐름 제어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474788" y="3399880"/>
            <a:ext cx="6049962" cy="26733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919191"/>
            </a:outerShdw>
          </a:effec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>
              <a:spcBef>
                <a:spcPct val="85000"/>
              </a:spcBef>
              <a:buFont typeface="Wingdings" pitchFamily="2" charset="2"/>
              <a:buNone/>
            </a:pPr>
            <a:r>
              <a:rPr lang="en-US" altLang="ko-KR" sz="1800">
                <a:latin typeface="Consolas" panose="020B0609020204030204" pitchFamily="49" charset="0"/>
                <a:ea typeface="굴림" charset="-127"/>
                <a:cs typeface="Consolas" panose="020B0609020204030204" pitchFamily="49" charset="0"/>
              </a:rPr>
              <a:t>for (int i = 0; i &lt; 10; i++) {</a:t>
            </a:r>
          </a:p>
          <a:p>
            <a:pPr>
              <a:lnSpc>
                <a:spcPct val="70000"/>
              </a:lnSpc>
              <a:spcBef>
                <a:spcPct val="70000"/>
              </a:spcBef>
              <a:buFont typeface="Wingdings" pitchFamily="2" charset="2"/>
              <a:buNone/>
            </a:pPr>
            <a:r>
              <a:rPr lang="en-US" altLang="ko-KR" sz="1800">
                <a:latin typeface="Consolas" panose="020B0609020204030204" pitchFamily="49" charset="0"/>
                <a:ea typeface="굴림" charset="-127"/>
                <a:cs typeface="Consolas" panose="020B0609020204030204" pitchFamily="49" charset="0"/>
              </a:rPr>
              <a:t>	Console.WriteLine("i = {0}",i);</a:t>
            </a:r>
          </a:p>
          <a:p>
            <a:pPr>
              <a:lnSpc>
                <a:spcPct val="70000"/>
              </a:lnSpc>
              <a:spcBef>
                <a:spcPct val="70000"/>
              </a:spcBef>
              <a:buFont typeface="Wingdings" pitchFamily="2" charset="2"/>
              <a:buNone/>
            </a:pPr>
            <a:r>
              <a:rPr lang="en-US" altLang="ko-KR" sz="1800">
                <a:latin typeface="Consolas" panose="020B0609020204030204" pitchFamily="49" charset="0"/>
                <a:ea typeface="굴림" charset="-127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70000"/>
              </a:lnSpc>
              <a:spcBef>
                <a:spcPct val="70000"/>
              </a:spcBef>
              <a:buFont typeface="Wingdings" pitchFamily="2" charset="2"/>
              <a:buNone/>
            </a:pPr>
            <a:endParaRPr lang="en-US" altLang="ko-KR" sz="1800">
              <a:latin typeface="Consolas" panose="020B0609020204030204" pitchFamily="49" charset="0"/>
              <a:ea typeface="굴림" charset="-127"/>
              <a:cs typeface="Consolas" panose="020B0609020204030204" pitchFamily="49" charset="0"/>
            </a:endParaRPr>
          </a:p>
          <a:p>
            <a:pPr>
              <a:lnSpc>
                <a:spcPct val="70000"/>
              </a:lnSpc>
              <a:spcBef>
                <a:spcPct val="70000"/>
              </a:spcBef>
              <a:buFont typeface="Wingdings" pitchFamily="2" charset="2"/>
              <a:buNone/>
            </a:pPr>
            <a:r>
              <a:rPr lang="en-US" altLang="ko-KR" sz="1800">
                <a:latin typeface="Consolas" panose="020B0609020204030204" pitchFamily="49" charset="0"/>
                <a:ea typeface="굴림" charset="-127"/>
                <a:cs typeface="Consolas" panose="020B0609020204030204" pitchFamily="49" charset="0"/>
              </a:rPr>
              <a:t>for ( int j = 100; j &gt; 0; j -= 10 ) {</a:t>
            </a:r>
          </a:p>
          <a:p>
            <a:pPr>
              <a:lnSpc>
                <a:spcPct val="70000"/>
              </a:lnSpc>
              <a:spcBef>
                <a:spcPct val="70000"/>
              </a:spcBef>
              <a:buFont typeface="Wingdings" pitchFamily="2" charset="2"/>
              <a:buNone/>
            </a:pPr>
            <a:r>
              <a:rPr lang="en-US" altLang="ko-KR" sz="1800">
                <a:latin typeface="Consolas" panose="020B0609020204030204" pitchFamily="49" charset="0"/>
                <a:ea typeface="굴림" charset="-127"/>
                <a:cs typeface="Consolas" panose="020B0609020204030204" pitchFamily="49" charset="0"/>
              </a:rPr>
              <a:t>	Console.WriteLine("j = {0}", j);</a:t>
            </a:r>
          </a:p>
          <a:p>
            <a:pPr>
              <a:lnSpc>
                <a:spcPct val="70000"/>
              </a:lnSpc>
              <a:spcBef>
                <a:spcPct val="70000"/>
              </a:spcBef>
              <a:buFont typeface="Wingdings" pitchFamily="2" charset="2"/>
              <a:buNone/>
            </a:pPr>
            <a:r>
              <a:rPr lang="en-US" altLang="ko-KR" sz="1800">
                <a:latin typeface="Consolas" panose="020B0609020204030204" pitchFamily="49" charset="0"/>
                <a:ea typeface="굴림" charset="-127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474788" y="1556792"/>
            <a:ext cx="6048375" cy="11547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919191"/>
            </a:outerShdw>
          </a:effec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ko-KR" sz="2000" dirty="0">
                <a:latin typeface="Consolas" panose="020B0609020204030204" pitchFamily="49" charset="0"/>
                <a:ea typeface="굴림" charset="-127"/>
                <a:cs typeface="Consolas" panose="020B0609020204030204" pitchFamily="49" charset="0"/>
              </a:rPr>
              <a:t>for (initializer; condition; iterator) {</a:t>
            </a:r>
          </a:p>
          <a:p>
            <a:pPr>
              <a:lnSpc>
                <a:spcPct val="65000"/>
              </a:lnSpc>
              <a:buFont typeface="Wingdings" pitchFamily="2" charset="2"/>
              <a:buNone/>
            </a:pPr>
            <a:r>
              <a:rPr lang="en-US" altLang="ko-KR" sz="2000" dirty="0">
                <a:latin typeface="Consolas" panose="020B0609020204030204" pitchFamily="49" charset="0"/>
                <a:ea typeface="굴림" charset="-127"/>
                <a:cs typeface="Consolas" panose="020B0609020204030204" pitchFamily="49" charset="0"/>
              </a:rPr>
              <a:t>	statements;</a:t>
            </a:r>
          </a:p>
          <a:p>
            <a:pPr>
              <a:lnSpc>
                <a:spcPct val="65000"/>
              </a:lnSpc>
              <a:buFont typeface="Wingdings" pitchFamily="2" charset="2"/>
              <a:buNone/>
            </a:pPr>
            <a:r>
              <a:rPr lang="en-US" altLang="ko-KR" sz="2000" dirty="0">
                <a:latin typeface="Consolas" panose="020B0609020204030204" pitchFamily="49" charset="0"/>
                <a:ea typeface="굴림" charset="-127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5400000">
            <a:off x="1712913" y="2595017"/>
            <a:ext cx="628650" cy="1104900"/>
          </a:xfrm>
          <a:prstGeom prst="homePlate">
            <a:avLst>
              <a:gd name="adj" fmla="val 25000"/>
            </a:avLst>
          </a:prstGeom>
          <a:gradFill rotWithShape="0">
            <a:gsLst>
              <a:gs pos="0">
                <a:srgbClr val="6699FF">
                  <a:gamma/>
                  <a:shade val="46275"/>
                  <a:invGamma/>
                </a:srgbClr>
              </a:gs>
              <a:gs pos="100000">
                <a:srgbClr val="6699FF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rgbClr val="C0C0C0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lIns="45720" rIns="45720" anchor="ctr"/>
          <a:lstStyle/>
          <a:p>
            <a:pPr algn="ctr"/>
            <a:r>
              <a:rPr lang="en-US" altLang="ko-KR" sz="18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굴림" charset="-127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957419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707088" cy="778098"/>
          </a:xfrm>
        </p:spPr>
        <p:txBody>
          <a:bodyPr/>
          <a:lstStyle/>
          <a:p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dirty="0"/>
              <a:t> Statement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코드 흐름 제어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14400" y="2564904"/>
            <a:ext cx="7162800" cy="23177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919191"/>
            </a:outerShdw>
          </a:effec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7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60000"/>
              </a:spcBef>
              <a:buClr>
                <a:srgbClr val="D60093"/>
              </a:buClr>
              <a:buSzPct val="65000"/>
              <a:buFont typeface="Wingdings" pitchFamily="2" charset="2"/>
              <a:buChar char="l"/>
              <a:defRPr sz="2400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spcBef>
                <a:spcPct val="20000"/>
              </a:spcBef>
              <a:defRPr sz="2400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 err="1">
                <a:latin typeface="Lucida Sans Typewriter" pitchFamily="49" charset="0"/>
                <a:ea typeface="굴림" charset="-127"/>
              </a:rPr>
              <a:t>bool</a:t>
            </a:r>
            <a:r>
              <a:rPr lang="en-US" altLang="ko-KR" sz="1800" b="0" dirty="0">
                <a:latin typeface="Lucida Sans Typewriter" pitchFamily="49" charset="0"/>
                <a:ea typeface="굴림" charset="-127"/>
              </a:rPr>
              <a:t> </a:t>
            </a:r>
            <a:r>
              <a:rPr lang="en-US" altLang="ko-KR" sz="1800" b="0" dirty="0" err="1">
                <a:latin typeface="Lucida Sans Typewriter" pitchFamily="49" charset="0"/>
                <a:ea typeface="굴림" charset="-127"/>
              </a:rPr>
              <a:t>readingFile</a:t>
            </a:r>
            <a:r>
              <a:rPr lang="en-US" altLang="ko-KR" sz="1800" b="0" dirty="0">
                <a:latin typeface="Lucida Sans Typewriter" pitchFamily="49" charset="0"/>
                <a:ea typeface="굴림" charset="-127"/>
              </a:rPr>
              <a:t>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b="0" dirty="0">
              <a:latin typeface="Lucida Sans Typewriter" pitchFamily="49" charset="0"/>
              <a:ea typeface="굴림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>
                <a:latin typeface="Lucida Sans Typewriter" pitchFamily="49" charset="0"/>
                <a:ea typeface="굴림" charset="-127"/>
              </a:rPr>
              <a:t>// . . .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b="0" dirty="0">
              <a:latin typeface="Lucida Sans Typewriter" pitchFamily="49" charset="0"/>
              <a:ea typeface="굴림" charset="-127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>
                <a:latin typeface="Lucida Sans Typewriter" pitchFamily="49" charset="0"/>
                <a:ea typeface="굴림" charset="-127"/>
              </a:rPr>
              <a:t>while (</a:t>
            </a:r>
            <a:r>
              <a:rPr lang="en-US" altLang="ko-KR" sz="1800" b="0" dirty="0" err="1">
                <a:latin typeface="Lucida Sans Typewriter" pitchFamily="49" charset="0"/>
                <a:ea typeface="굴림" charset="-127"/>
              </a:rPr>
              <a:t>readingFile</a:t>
            </a:r>
            <a:r>
              <a:rPr lang="en-US" altLang="ko-KR" sz="1800" b="0" dirty="0">
                <a:latin typeface="Lucida Sans Typewriter" pitchFamily="49" charset="0"/>
                <a:ea typeface="굴림" charset="-127"/>
              </a:rPr>
              <a:t> == true) {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>
                <a:latin typeface="Lucida Sans Typewriter" pitchFamily="49" charset="0"/>
                <a:ea typeface="굴림" charset="-127"/>
              </a:rPr>
              <a:t>	</a:t>
            </a:r>
            <a:r>
              <a:rPr lang="en-US" altLang="ko-KR" sz="1800" b="0" dirty="0" err="1">
                <a:latin typeface="Lucida Sans Typewriter" pitchFamily="49" charset="0"/>
                <a:ea typeface="굴림" charset="-127"/>
              </a:rPr>
              <a:t>readingFile</a:t>
            </a:r>
            <a:r>
              <a:rPr lang="en-US" altLang="ko-KR" sz="1800" b="0" dirty="0">
                <a:latin typeface="Lucida Sans Typewriter" pitchFamily="49" charset="0"/>
                <a:ea typeface="굴림" charset="-127"/>
              </a:rPr>
              <a:t> = </a:t>
            </a:r>
            <a:r>
              <a:rPr lang="en-US" altLang="ko-KR" sz="1800" b="0" dirty="0" err="1">
                <a:latin typeface="Lucida Sans Typewriter" pitchFamily="49" charset="0"/>
                <a:ea typeface="굴림" charset="-127"/>
              </a:rPr>
              <a:t>GetNextLine</a:t>
            </a:r>
            <a:r>
              <a:rPr lang="en-US" altLang="ko-KR" sz="1800" b="0" dirty="0">
                <a:latin typeface="Lucida Sans Typewriter" pitchFamily="49" charset="0"/>
                <a:ea typeface="굴림" charset="-127"/>
              </a:rPr>
              <a:t>();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800" b="0" dirty="0">
                <a:latin typeface="Lucida Sans Typewriter" pitchFamily="49" charset="0"/>
                <a:ea typeface="굴림" charset="-127"/>
              </a:rPr>
              <a:t>}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800" b="0" dirty="0">
              <a:latin typeface="Lucida Sans Typewriter" pitchFamily="49" charset="0"/>
              <a:ea typeface="굴림" charset="-127"/>
            </a:endParaRPr>
          </a:p>
        </p:txBody>
      </p:sp>
      <p:sp>
        <p:nvSpPr>
          <p:cNvPr id="10" name="Rectangle 84"/>
          <p:cNvSpPr txBox="1">
            <a:spLocks noChangeArrowheads="1"/>
          </p:cNvSpPr>
          <p:nvPr/>
        </p:nvSpPr>
        <p:spPr>
          <a:xfrm>
            <a:off x="385763" y="1089025"/>
            <a:ext cx="8372475" cy="521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ko-KR" altLang="en-US" sz="1800" dirty="0">
                <a:latin typeface="+mn-ea"/>
              </a:rPr>
              <a:t>반복을 하기 전에 </a:t>
            </a:r>
            <a:r>
              <a:rPr lang="ko-KR" altLang="en-US" sz="1800" dirty="0" err="1">
                <a:latin typeface="+mn-ea"/>
              </a:rPr>
              <a:t>조건문을</a:t>
            </a:r>
            <a:r>
              <a:rPr lang="ko-KR" altLang="en-US" sz="1800" dirty="0">
                <a:latin typeface="+mn-ea"/>
              </a:rPr>
              <a:t> 먼저 판별</a:t>
            </a:r>
            <a:r>
              <a:rPr lang="en-US" altLang="ko-KR" sz="1800" dirty="0">
                <a:latin typeface="+mn-ea"/>
              </a:rPr>
              <a:t>(evaluate)</a:t>
            </a:r>
          </a:p>
          <a:p>
            <a:pPr>
              <a:lnSpc>
                <a:spcPct val="80000"/>
              </a:lnSpc>
            </a:pPr>
            <a:r>
              <a:rPr lang="en-US" altLang="ko-KR" sz="1800" dirty="0">
                <a:latin typeface="+mn-ea"/>
              </a:rPr>
              <a:t>Body </a:t>
            </a:r>
            <a:r>
              <a:rPr lang="ko-KR" altLang="en-US" sz="1800" dirty="0">
                <a:latin typeface="+mn-ea"/>
              </a:rPr>
              <a:t>내에서 조건문의 결과가 </a:t>
            </a:r>
            <a:r>
              <a:rPr lang="en-US" altLang="ko-KR" sz="1800" dirty="0">
                <a:latin typeface="+mn-ea"/>
              </a:rPr>
              <a:t>false</a:t>
            </a:r>
            <a:r>
              <a:rPr lang="ko-KR" altLang="en-US" sz="1800" dirty="0">
                <a:latin typeface="+mn-ea"/>
              </a:rPr>
              <a:t>가 되도록 하는 코드가 필요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755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4978896" cy="778098"/>
          </a:xfrm>
        </p:spPr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do ~ while </a:t>
            </a:r>
            <a:r>
              <a:rPr lang="en-US" altLang="ko-KR" dirty="0"/>
              <a:t>Statement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Body</a:t>
            </a:r>
            <a:r>
              <a:rPr lang="ko-KR" altLang="en-US" sz="2000" dirty="0"/>
              <a:t>가 적어도 한번은 수행되는 경우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do~while</a:t>
            </a:r>
            <a:r>
              <a:rPr lang="ko-KR" altLang="en-US" sz="2000" dirty="0"/>
              <a:t>문을 사용하면 코드가 간결해지고 </a:t>
            </a:r>
            <a:r>
              <a:rPr lang="ko-KR" altLang="en-US" sz="2000" dirty="0" err="1"/>
              <a:t>가독성이</a:t>
            </a:r>
            <a:r>
              <a:rPr lang="ko-KR" altLang="en-US" sz="2000" dirty="0"/>
              <a:t> 높아짐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코드 흐름 제어</a:t>
            </a:r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76" y="2078584"/>
            <a:ext cx="7798072" cy="343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24564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16758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새로운 데이터 타입을 만드는 방법 중 하나</a:t>
            </a:r>
            <a:endParaRPr lang="en-US" altLang="ko-KR" dirty="0"/>
          </a:p>
          <a:p>
            <a:r>
              <a:rPr lang="ko-KR" altLang="en-US" dirty="0"/>
              <a:t>객체 지향의 추상화</a:t>
            </a:r>
            <a:r>
              <a:rPr lang="en-US" altLang="ko-KR" dirty="0"/>
              <a:t>(abstraction)</a:t>
            </a:r>
            <a:r>
              <a:rPr lang="ko-KR" altLang="en-US" dirty="0"/>
              <a:t>를 수행하기 위한 도구</a:t>
            </a:r>
            <a:endParaRPr lang="en-US" altLang="ko-KR" dirty="0"/>
          </a:p>
          <a:p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 생성을 위한 설계도</a:t>
            </a:r>
            <a:r>
              <a:rPr lang="en-US" altLang="ko-KR" dirty="0"/>
              <a:t>(blue print)</a:t>
            </a:r>
          </a:p>
          <a:p>
            <a:r>
              <a:rPr lang="ko-KR" altLang="en-US" dirty="0"/>
              <a:t>구성요소</a:t>
            </a:r>
            <a:endParaRPr lang="en-US" altLang="ko-KR" dirty="0"/>
          </a:p>
          <a:p>
            <a:pPr lvl="1"/>
            <a:r>
              <a:rPr lang="en-US" altLang="ko-KR" dirty="0"/>
              <a:t>Member Variable(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): Field</a:t>
            </a:r>
            <a:r>
              <a:rPr lang="ko-KR" altLang="en-US" dirty="0"/>
              <a:t>라고 부르기도 함</a:t>
            </a:r>
            <a:endParaRPr lang="en-US" altLang="ko-KR" dirty="0"/>
          </a:p>
          <a:p>
            <a:pPr lvl="1"/>
            <a:r>
              <a:rPr lang="en-US" altLang="ko-KR" dirty="0"/>
              <a:t>Method(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ko-KR" altLang="en-US" dirty="0"/>
              <a:t>구현 </a:t>
            </a:r>
            <a:r>
              <a:rPr lang="ko-KR" altLang="en-US" dirty="0" err="1"/>
              <a:t>로직</a:t>
            </a:r>
            <a:r>
              <a:rPr lang="en-US" altLang="ko-KR" dirty="0"/>
              <a:t>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293095"/>
            <a:ext cx="4472298" cy="22741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http://cfs12.blog.daum.net/image/23/blog/2008/03/25/12/15/47e86e046a3a7&amp;filename=%B0%ED%BC%B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22040"/>
            <a:ext cx="3438675" cy="25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2265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클래스에서 설계된 내용을 반영하여 메모리에 생성한 덩어리</a:t>
            </a:r>
            <a:endParaRPr lang="en-US" altLang="ko-KR" sz="2000" dirty="0"/>
          </a:p>
          <a:p>
            <a:r>
              <a:rPr lang="en-US" altLang="ko-KR" sz="2000" b="1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altLang="ko-KR" sz="2000" dirty="0"/>
              <a:t> </a:t>
            </a:r>
            <a:r>
              <a:rPr lang="ko-KR" altLang="en-US" sz="2000" dirty="0"/>
              <a:t>키워드 뒤에 클래스 이름을 명시해서 객체를 생성</a:t>
            </a:r>
            <a:endParaRPr lang="en-US" altLang="ko-KR" sz="2000" dirty="0"/>
          </a:p>
          <a:p>
            <a:r>
              <a:rPr lang="ko-KR" altLang="en-US" sz="2000" dirty="0"/>
              <a:t>하나의 클래스로 여러 개의 객체를 생성할 수 있음</a:t>
            </a:r>
            <a:endParaRPr lang="en-US" altLang="ko-KR" sz="2000" dirty="0"/>
          </a:p>
          <a:p>
            <a:r>
              <a:rPr lang="ko-KR" altLang="en-US" sz="2000" dirty="0"/>
              <a:t>객체지향 프로그램은 일반적으로 여러 개의 객체가 서로 상호 작용하면서 동작함</a:t>
            </a:r>
            <a:endParaRPr lang="en-US" altLang="ko-KR" sz="2000" dirty="0"/>
          </a:p>
          <a:p>
            <a:r>
              <a:rPr lang="ko-KR" altLang="en-US" sz="2000" dirty="0"/>
              <a:t>클래스 이름으로 변수를 선언하면 객체를 가리키는 </a:t>
            </a:r>
            <a:r>
              <a:rPr lang="ko-KR" altLang="en-US" sz="2000" b="1" dirty="0"/>
              <a:t>참조변수</a:t>
            </a:r>
            <a:r>
              <a:rPr lang="ko-KR" altLang="en-US" sz="2000" dirty="0"/>
              <a:t>가 됨</a:t>
            </a:r>
            <a:endParaRPr lang="en-US" altLang="ko-KR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pic>
        <p:nvPicPr>
          <p:cNvPr id="2050" name="Picture 2" descr="http://batv.iansan.net/batvadmin/news/file_upload/data01/%EC%95%84%ED%8C%8C%ED%8A%B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77072"/>
            <a:ext cx="3815900" cy="19057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94" y="3789040"/>
            <a:ext cx="4555122" cy="23265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598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 </a:t>
            </a:r>
            <a:r>
              <a:rPr lang="ko-KR" altLang="en-US" dirty="0"/>
              <a:t>프로그램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881063" y="2544910"/>
            <a:ext cx="7470775" cy="3413571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 anchor="ctr">
            <a:no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85763" y="1149498"/>
            <a:ext cx="8372475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HelloWorld </a:t>
            </a:r>
            <a:r>
              <a:rPr lang="ko-KR" altLang="en-US"/>
              <a:t>애플리케이션 내의 주요 내용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016000" y="2633811"/>
            <a:ext cx="7588448" cy="341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6800" tIns="46800" rIns="0" bIns="46800">
            <a:spAutoFit/>
          </a:bodyPr>
          <a:lstStyle>
            <a:lvl1pPr marL="26193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System;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HelloWorld_App</a:t>
            </a: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public class </a:t>
            </a:r>
            <a:r>
              <a:rPr lang="en-US" altLang="ko-KR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HelloWorld</a:t>
            </a: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	public 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n-US" altLang="ko-KR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	 	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Console.WriteLine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("Hello World!");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	}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76250" y="1824186"/>
            <a:ext cx="156209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en-US" altLang="ko-KR" sz="2000" dirty="0">
                <a:solidFill>
                  <a:srgbClr val="FF0000"/>
                </a:solidFill>
              </a:rPr>
              <a:t>using</a:t>
            </a:r>
            <a:r>
              <a:rPr lang="en-US" altLang="ko-KR" sz="2000" dirty="0"/>
              <a:t> System;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611188" y="5958482"/>
            <a:ext cx="318619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dirty="0">
                <a:solidFill>
                  <a:srgbClr val="FF0000"/>
                </a:solidFill>
              </a:rPr>
              <a:t>namespace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HelloWorld_App</a:t>
            </a:r>
            <a:endParaRPr lang="en-US" altLang="ko-KR" sz="2000" dirty="0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5599036" y="2003573"/>
            <a:ext cx="62914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dirty="0">
                <a:solidFill>
                  <a:srgbClr val="FF0000"/>
                </a:solidFill>
              </a:rPr>
              <a:t>static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7677150" y="1509861"/>
            <a:ext cx="80066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dirty="0">
                <a:solidFill>
                  <a:srgbClr val="00B050"/>
                </a:solidFill>
              </a:rPr>
              <a:t>Main</a:t>
            </a:r>
            <a:r>
              <a:rPr lang="en-US" altLang="ko-KR" sz="2000" dirty="0"/>
              <a:t>()</a:t>
            </a:r>
          </a:p>
        </p:txBody>
      </p:sp>
      <p:sp>
        <p:nvSpPr>
          <p:cNvPr id="17" name="AutoShape 13"/>
          <p:cNvSpPr>
            <a:spLocks/>
          </p:cNvSpPr>
          <p:nvPr/>
        </p:nvSpPr>
        <p:spPr bwMode="auto">
          <a:xfrm>
            <a:off x="917749" y="3456211"/>
            <a:ext cx="269875" cy="2205037"/>
          </a:xfrm>
          <a:prstGeom prst="leftBrace">
            <a:avLst>
              <a:gd name="adj1" fmla="val 68088"/>
              <a:gd name="adj2" fmla="val 50000"/>
            </a:avLst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6800" tIns="46800" rIns="0" bIns="46800" anchor="ctr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cxnSp>
        <p:nvCxnSpPr>
          <p:cNvPr id="18" name="AutoShape 14"/>
          <p:cNvCxnSpPr>
            <a:cxnSpLocks noChangeShapeType="1"/>
            <a:stCxn id="17" idx="1"/>
            <a:endCxn id="13" idx="1"/>
          </p:cNvCxnSpPr>
          <p:nvPr/>
        </p:nvCxnSpPr>
        <p:spPr bwMode="auto">
          <a:xfrm rot="10800000" flipV="1">
            <a:off x="611189" y="4558730"/>
            <a:ext cx="306561" cy="1600898"/>
          </a:xfrm>
          <a:prstGeom prst="curvedConnector3">
            <a:avLst>
              <a:gd name="adj1" fmla="val 174569"/>
            </a:avLst>
          </a:prstGeom>
          <a:noFill/>
          <a:ln w="31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5230813" y="3998256"/>
            <a:ext cx="811212" cy="314325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6800" tIns="46800" rIns="0" bIns="46800" anchor="ctr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cxnSp>
        <p:nvCxnSpPr>
          <p:cNvPr id="20" name="AutoShape 16"/>
          <p:cNvCxnSpPr>
            <a:cxnSpLocks noChangeShapeType="1"/>
            <a:stCxn id="15" idx="2"/>
            <a:endCxn id="19" idx="0"/>
          </p:cNvCxnSpPr>
          <p:nvPr/>
        </p:nvCxnSpPr>
        <p:spPr bwMode="auto">
          <a:xfrm rot="5400000">
            <a:off x="5813900" y="1734672"/>
            <a:ext cx="2086104" cy="2441065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3707904" y="4002826"/>
            <a:ext cx="864096" cy="314325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6800" tIns="46800" rIns="0" bIns="46800" anchor="ctr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cxnSp>
        <p:nvCxnSpPr>
          <p:cNvPr id="22" name="AutoShape 18"/>
          <p:cNvCxnSpPr>
            <a:cxnSpLocks noChangeShapeType="1"/>
            <a:stCxn id="14" idx="2"/>
            <a:endCxn id="21" idx="0"/>
          </p:cNvCxnSpPr>
          <p:nvPr/>
        </p:nvCxnSpPr>
        <p:spPr bwMode="auto">
          <a:xfrm rot="5400000">
            <a:off x="4228300" y="2317516"/>
            <a:ext cx="1596962" cy="1773658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" name="AutoShape 19"/>
          <p:cNvCxnSpPr>
            <a:cxnSpLocks noChangeShapeType="1"/>
            <a:stCxn id="12" idx="2"/>
            <a:endCxn id="24" idx="0"/>
          </p:cNvCxnSpPr>
          <p:nvPr/>
        </p:nvCxnSpPr>
        <p:spPr bwMode="auto">
          <a:xfrm rot="16200000" flipH="1">
            <a:off x="1363968" y="2027474"/>
            <a:ext cx="636366" cy="849706"/>
          </a:xfrm>
          <a:prstGeom prst="curved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1226184" y="2770510"/>
            <a:ext cx="1761639" cy="29845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6800" tIns="46800" rIns="0" bIns="46800" anchor="ctr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2058829" y="1752262"/>
            <a:ext cx="2902206" cy="55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System </a:t>
            </a:r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네임스페이스에 존재하는 클래스를 </a:t>
            </a:r>
            <a:endParaRPr lang="en-US" altLang="ko-KR" sz="1000" b="0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/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클래스 이름으로 바로 사용하겠다고 선언</a:t>
            </a:r>
            <a:b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</a:br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Console </a:t>
            </a:r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클래스가 </a:t>
            </a:r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System </a:t>
            </a:r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네임스페이스에 존재함</a:t>
            </a:r>
            <a:endParaRPr lang="en-US" altLang="ko-KR" sz="1000" b="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5310535" y="1741636"/>
            <a:ext cx="1709737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static </a:t>
            </a:r>
            <a:r>
              <a:rPr lang="ko-KR" altLang="en-US" sz="1000" b="0" dirty="0" err="1">
                <a:solidFill>
                  <a:srgbClr val="0070C0"/>
                </a:solidFill>
                <a:latin typeface="+mn-ea"/>
                <a:ea typeface="+mn-ea"/>
              </a:rPr>
              <a:t>메서드는</a:t>
            </a:r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 객체를 생성하지 않고 직접 접근이 가능</a:t>
            </a:r>
            <a:endParaRPr lang="en-US" altLang="ko-KR" sz="1000" b="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7407275" y="1193948"/>
            <a:ext cx="1629221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실행 프로그램은 하나의 </a:t>
            </a:r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Main()</a:t>
            </a:r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을 포함</a:t>
            </a:r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en-US" altLang="ko-KR" sz="1000" b="0" dirty="0" err="1">
                <a:solidFill>
                  <a:srgbClr val="0070C0"/>
                </a:solidFill>
                <a:latin typeface="+mn-ea"/>
                <a:ea typeface="+mn-ea"/>
              </a:rPr>
              <a:t>Entiry</a:t>
            </a:r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 Point)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657224" y="6267069"/>
            <a:ext cx="6363047" cy="24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000" b="0" dirty="0" err="1">
                <a:solidFill>
                  <a:srgbClr val="0070C0"/>
                </a:solidFill>
                <a:latin typeface="+mn-ea"/>
                <a:ea typeface="+mn-ea"/>
              </a:rPr>
              <a:t>HelloWorld</a:t>
            </a:r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클래스가 존재하는 논리적 위치는 </a:t>
            </a:r>
            <a:r>
              <a:rPr lang="en-US" altLang="ko-KR" sz="1000" b="0" dirty="0" err="1">
                <a:solidFill>
                  <a:srgbClr val="0070C0"/>
                </a:solidFill>
                <a:latin typeface="+mn-ea"/>
                <a:ea typeface="+mn-ea"/>
              </a:rPr>
              <a:t>HelloWorld_APP</a:t>
            </a:r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 Namespace(</a:t>
            </a:r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이름공간</a:t>
            </a:r>
            <a:r>
              <a:rPr lang="en-US" altLang="ko-KR" sz="1000" b="0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  <a:r>
              <a:rPr lang="ko-KR" altLang="en-US" sz="1000" b="0" dirty="0">
                <a:solidFill>
                  <a:srgbClr val="0070C0"/>
                </a:solidFill>
                <a:latin typeface="+mn-ea"/>
                <a:ea typeface="+mn-ea"/>
              </a:rPr>
              <a:t> 아래가 됨</a:t>
            </a:r>
            <a:endParaRPr lang="en-US" altLang="ko-KR" sz="1000" b="0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076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영국 잉글랜드의 </a:t>
            </a:r>
            <a:r>
              <a:rPr lang="ko-KR" altLang="en-US" dirty="0" err="1"/>
              <a:t>라즈베리파이</a:t>
            </a:r>
            <a:r>
              <a:rPr lang="ko-KR" altLang="en-US" dirty="0"/>
              <a:t> 재단이 학교와 개발도상국에서 기초 컴퓨터 과학의 교육을 증진시키기 위해 개발한 </a:t>
            </a:r>
            <a:r>
              <a:rPr lang="ko-KR" altLang="en-US" dirty="0" err="1"/>
              <a:t>싱글</a:t>
            </a:r>
            <a:r>
              <a:rPr lang="ko-KR" altLang="en-US" dirty="0"/>
              <a:t> 보드 컴퓨터</a:t>
            </a:r>
            <a:endParaRPr lang="en-US" altLang="ko-KR" dirty="0"/>
          </a:p>
          <a:p>
            <a:r>
              <a:rPr lang="ko-KR" altLang="en-US" dirty="0"/>
              <a:t>신용카드 크기지만 독자적인 컴퓨터 역할이 가능함</a:t>
            </a:r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을 주요 언어로 선택하여 </a:t>
            </a:r>
            <a:r>
              <a:rPr lang="en-US" altLang="ko-KR" dirty="0"/>
              <a:t>Pi</a:t>
            </a:r>
            <a:r>
              <a:rPr lang="ko-KR" altLang="en-US" dirty="0"/>
              <a:t>가 붙었지만</a:t>
            </a:r>
            <a:r>
              <a:rPr lang="en-US" altLang="ko-KR" dirty="0"/>
              <a:t>, </a:t>
            </a:r>
            <a:r>
              <a:rPr lang="ko-KR" altLang="en-US" dirty="0"/>
              <a:t>다양한 프로그래밍 언어를 지원함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271277"/>
            <a:ext cx="1862906" cy="193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61048"/>
            <a:ext cx="4021158" cy="27545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6961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Namespace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539862"/>
            <a:ext cx="2938843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5"/>
          <a:stretch/>
        </p:blipFill>
        <p:spPr bwMode="auto">
          <a:xfrm>
            <a:off x="4355976" y="2516669"/>
            <a:ext cx="3960439" cy="159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네임스페이스 아래에 네임스페이스를 계층적으로 만들 수 있음</a:t>
            </a:r>
            <a:endParaRPr lang="en-US" altLang="ko-KR" sz="1800" dirty="0"/>
          </a:p>
          <a:p>
            <a:r>
              <a:rPr lang="ko-KR" altLang="en-US" sz="1800" dirty="0"/>
              <a:t>네임스페이스는 논리적인 단위이므로</a:t>
            </a:r>
            <a:r>
              <a:rPr lang="en-US" altLang="ko-KR" sz="1800" dirty="0"/>
              <a:t>,</a:t>
            </a:r>
            <a:r>
              <a:rPr lang="ko-KR" altLang="en-US" sz="1800" dirty="0"/>
              <a:t> 한 파일 내에 여러 개의 네임스페이스를 만들고</a:t>
            </a:r>
            <a:r>
              <a:rPr lang="en-US" altLang="ko-KR" sz="1800" dirty="0"/>
              <a:t>,</a:t>
            </a:r>
            <a:r>
              <a:rPr lang="ko-KR" altLang="en-US" sz="1800" dirty="0"/>
              <a:t> 여러 개의 클래스를 작성할 수 있음</a:t>
            </a:r>
            <a:endParaRPr lang="en-US" altLang="ko-KR" sz="18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02590"/>
            <a:ext cx="7668344" cy="14347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99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메서드의</a:t>
            </a:r>
            <a:r>
              <a:rPr lang="ko-KR" altLang="en-US" dirty="0"/>
              <a:t> </a:t>
            </a:r>
            <a:r>
              <a:rPr lang="en-US" altLang="ko-KR" dirty="0"/>
              <a:t>overloading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100" dirty="0"/>
              <a:t>매개변수의 개수가 다르거나 같더라도 타입이 다르면</a:t>
            </a:r>
            <a:r>
              <a:rPr lang="en-US" altLang="ko-KR" sz="2100" dirty="0"/>
              <a:t>,</a:t>
            </a:r>
            <a:r>
              <a:rPr lang="ko-KR" altLang="en-US" sz="2100" dirty="0"/>
              <a:t> 동일한 이름으로 </a:t>
            </a:r>
            <a:r>
              <a:rPr lang="ko-KR" altLang="ko-KR" sz="2100" dirty="0"/>
              <a:t>여러 개의 </a:t>
            </a:r>
            <a:r>
              <a:rPr lang="ko-KR" altLang="en-US" sz="2100" dirty="0" err="1"/>
              <a:t>메서드를</a:t>
            </a:r>
            <a:r>
              <a:rPr lang="ko-KR" altLang="en-US" sz="2100" dirty="0"/>
              <a:t> 작성할 수 있는 문법</a:t>
            </a:r>
            <a:endParaRPr lang="en-US" altLang="ko-KR" sz="2100" dirty="0"/>
          </a:p>
          <a:p>
            <a:pPr>
              <a:lnSpc>
                <a:spcPct val="120000"/>
              </a:lnSpc>
            </a:pPr>
            <a:endParaRPr lang="ko-KR" altLang="en-US" sz="18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오버로딩 </a:t>
            </a:r>
            <a:r>
              <a:rPr lang="ko-KR" altLang="en-US" sz="1800" dirty="0" err="1"/>
              <a:t>메서드의</a:t>
            </a:r>
            <a:r>
              <a:rPr lang="ko-KR" altLang="en-US" sz="1800" dirty="0"/>
              <a:t> 작성 예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Plus(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b){ ... }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float Plus(float a, float b){ ... }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double Plus(double a, double b){ ... }</a:t>
            </a:r>
          </a:p>
          <a:p>
            <a:pPr lvl="1"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컴파일러가 컴파일 시 이름을 변경한 오버로딩 메서드</a:t>
            </a:r>
            <a:r>
              <a:rPr lang="en-US" altLang="ko-KR" sz="1800" dirty="0"/>
              <a:t>(</a:t>
            </a:r>
            <a:r>
              <a:rPr lang="ko-KR" altLang="en-US" sz="1800" dirty="0"/>
              <a:t>가상으로 만든 코드</a:t>
            </a:r>
            <a:r>
              <a:rPr lang="en-US" altLang="ko-KR" sz="18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Plus_1(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b){ }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float Plus_2(float a, float b){ }</a:t>
            </a:r>
          </a:p>
          <a:p>
            <a:pPr lvl="1"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double Plus_3(double a, double b){ }</a:t>
            </a:r>
          </a:p>
          <a:p>
            <a:pPr lvl="1"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오버로딩</a:t>
            </a:r>
            <a:r>
              <a:rPr lang="en-US" altLang="ko-KR" sz="1800" dirty="0"/>
              <a:t>(Overloading)</a:t>
            </a:r>
            <a:r>
              <a:rPr lang="ko-KR" altLang="en-US" sz="1800" dirty="0"/>
              <a:t>을 사용하는 이유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1500" dirty="0" err="1"/>
              <a:t>메서드를</a:t>
            </a:r>
            <a:r>
              <a:rPr lang="ko-KR" altLang="en-US" sz="1500" dirty="0"/>
              <a:t> 작성할 때 이름을 정하기 쉬우므로</a:t>
            </a:r>
          </a:p>
          <a:p>
            <a:pPr lvl="1">
              <a:lnSpc>
                <a:spcPct val="120000"/>
              </a:lnSpc>
            </a:pPr>
            <a:r>
              <a:rPr lang="ko-KR" altLang="en-US" sz="1600" dirty="0" err="1"/>
              <a:t>메서드를</a:t>
            </a:r>
            <a:r>
              <a:rPr lang="ko-KR" altLang="en-US" sz="1600" dirty="0"/>
              <a:t> 기억하고 사용하기 편리하므로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788024" y="4869160"/>
            <a:ext cx="1854646" cy="740845"/>
          </a:xfrm>
          <a:prstGeom prst="rect">
            <a:avLst/>
          </a:prstGeom>
          <a:solidFill>
            <a:srgbClr val="CCEC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Plus(5, 5);</a:t>
            </a:r>
          </a:p>
          <a:p>
            <a:pPr eaLnBrk="1" hangingPunct="1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Plus(5.0F, 5.0F);</a:t>
            </a:r>
          </a:p>
          <a:p>
            <a:pPr eaLnBrk="1" hangingPunct="1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Plus(5.0D, 5.0D);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965826" y="4869160"/>
            <a:ext cx="1962150" cy="740845"/>
          </a:xfrm>
          <a:prstGeom prst="rect">
            <a:avLst/>
          </a:prstGeom>
          <a:solidFill>
            <a:srgbClr val="CCEC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6800" tIns="46800" rIns="0" bIns="46800"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Plus_1(5, 5);</a:t>
            </a:r>
          </a:p>
          <a:p>
            <a:pPr eaLnBrk="1" hangingPunct="1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Plus_2(5.0F, 5.0F);</a:t>
            </a:r>
          </a:p>
          <a:p>
            <a:pPr eaLnBrk="1" hangingPunct="1"/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Plus_3(5.0D, 5.0D);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6642670" y="5273972"/>
            <a:ext cx="31968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6800" tIns="46800" rIns="0" bIns="46800" anchor="ctr"/>
          <a:lstStyle/>
          <a:p>
            <a:endParaRPr lang="ko-KR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4646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연산자의 </a:t>
            </a:r>
            <a:r>
              <a:rPr lang="en-US" altLang="ko-KR" dirty="0"/>
              <a:t>overloading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기존에 존재하는 연산자를 재정의 하여 어떤 객체에 대해서 그 연산자를 사용할 때 다른 동작을 하도록 구현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en-US" altLang="ko-KR" sz="1800" dirty="0"/>
              <a:t>static</a:t>
            </a:r>
            <a:r>
              <a:rPr lang="ko-KR" altLang="en-US" sz="1800" dirty="0"/>
              <a:t>으로 선언하고 </a:t>
            </a:r>
            <a:r>
              <a:rPr lang="en-US" altLang="ko-KR" sz="1800" dirty="0"/>
              <a:t>operator </a:t>
            </a:r>
            <a:r>
              <a:rPr lang="ko-KR" altLang="en-US" sz="1800" dirty="0"/>
              <a:t>키워드 뒤에 </a:t>
            </a:r>
            <a:r>
              <a:rPr lang="en-US" altLang="ko-KR" sz="1800" dirty="0"/>
              <a:t>overload</a:t>
            </a:r>
            <a:r>
              <a:rPr lang="ko-KR" altLang="en-US" sz="1800" dirty="0"/>
              <a:t>할 연산자를 명시</a:t>
            </a:r>
            <a:endParaRPr lang="en-US" altLang="ko-KR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68132" y="3088537"/>
            <a:ext cx="5256584" cy="271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20" r="38850" b="4229"/>
          <a:stretch/>
        </p:blipFill>
        <p:spPr bwMode="auto">
          <a:xfrm>
            <a:off x="5714568" y="3067969"/>
            <a:ext cx="3214424" cy="170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311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en-US" altLang="ko-KR" dirty="0"/>
              <a:t>(Constructor)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err="1"/>
              <a:t>생성자는</a:t>
            </a:r>
            <a:r>
              <a:rPr lang="ko-KR" altLang="en-US" sz="1600" dirty="0"/>
              <a:t> 객체를 생성할 때 초기 작업을 수행하거나</a:t>
            </a:r>
            <a:r>
              <a:rPr lang="en-US" altLang="ko-KR" sz="1600" dirty="0"/>
              <a:t>,</a:t>
            </a:r>
            <a:r>
              <a:rPr lang="ko-KR" altLang="en-US" sz="1600" dirty="0"/>
              <a:t> 수행에 필요한 데이터를 객체 내 </a:t>
            </a:r>
            <a:r>
              <a:rPr lang="ko-KR" altLang="en-US" sz="1600" dirty="0" err="1"/>
              <a:t>맴버</a:t>
            </a:r>
            <a:r>
              <a:rPr lang="ko-KR" altLang="en-US" sz="1600" dirty="0"/>
              <a:t> 변수로 초기화하기 위한 방법으로 주로 사용됨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 err="1"/>
              <a:t>생성자는</a:t>
            </a:r>
            <a:r>
              <a:rPr lang="ko-KR" altLang="en-US" sz="1600" dirty="0"/>
              <a:t> 오버로딩이 가능하므로 여러 개를 작성할 수 있음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초기화하기 위한 다양한 방법을 제공하기 위해서</a:t>
            </a:r>
            <a:r>
              <a:rPr lang="en-US" altLang="ko-KR" sz="1600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600" dirty="0" err="1"/>
              <a:t>생성자를</a:t>
            </a:r>
            <a:r>
              <a:rPr lang="ko-KR" altLang="en-US" sz="1600" dirty="0"/>
              <a:t> 클래스 내에 작성하지 않아도 컴파일 시에 기본 생성자가 추가됨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51720" y="2996952"/>
            <a:ext cx="4839776" cy="3496112"/>
            <a:chOff x="2051720" y="2996952"/>
            <a:chExt cx="4839776" cy="34961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2996952"/>
              <a:ext cx="4752528" cy="349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2210976" y="4421872"/>
              <a:ext cx="4680520" cy="36004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195736" y="5157192"/>
              <a:ext cx="4680520" cy="115212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387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643192" cy="778098"/>
          </a:xfrm>
        </p:spPr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안에서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필요한 경우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안에서 </a:t>
            </a:r>
            <a:r>
              <a:rPr lang="en-US" altLang="ko-KR" sz="1800" dirty="0"/>
              <a:t>overloading</a:t>
            </a:r>
            <a:r>
              <a:rPr lang="ko-KR" altLang="en-US" sz="1800" dirty="0"/>
              <a:t>된 다른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호출할 수 있음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272808" cy="514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6660232" y="5589240"/>
            <a:ext cx="158417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6" idx="0"/>
          </p:cNvCxnSpPr>
          <p:nvPr/>
        </p:nvCxnSpPr>
        <p:spPr>
          <a:xfrm rot="16200000" flipV="1">
            <a:off x="5544108" y="3681028"/>
            <a:ext cx="1296144" cy="2520280"/>
          </a:xfrm>
          <a:prstGeom prst="bentConnector2">
            <a:avLst/>
          </a:prstGeom>
          <a:ln>
            <a:prstDash val="sysDot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713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643192" cy="778098"/>
          </a:xfrm>
        </p:spPr>
        <p:txBody>
          <a:bodyPr/>
          <a:lstStyle/>
          <a:p>
            <a:r>
              <a:rPr lang="ko-KR" altLang="en-US" dirty="0" err="1"/>
              <a:t>소멸자</a:t>
            </a:r>
            <a:r>
              <a:rPr lang="en-US" altLang="ko-KR" dirty="0"/>
              <a:t>(Destructor)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객체가 메모리에서 제거될 때 호출되는 메서드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en-US" altLang="ko-KR" sz="1800" dirty="0"/>
              <a:t>Garbage Collector</a:t>
            </a:r>
            <a:r>
              <a:rPr lang="ko-KR" altLang="en-US" sz="1800" dirty="0"/>
              <a:t>에 의해서 객체가 메모리에서 제거되기 전에 수행할 작업이 필요하다면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소멸자에</a:t>
            </a:r>
            <a:r>
              <a:rPr lang="ko-KR" altLang="en-US" sz="1800" dirty="0"/>
              <a:t> 수행할 코드를 작성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63336"/>
            <a:ext cx="64484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1835696" y="4869160"/>
            <a:ext cx="6264696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332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584002" y="1124744"/>
            <a:ext cx="7777163" cy="24479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변수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192515" y="1639640"/>
            <a:ext cx="3097212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99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192515" y="1279277"/>
            <a:ext cx="3097212" cy="360363"/>
          </a:xfrm>
          <a:prstGeom prst="rect">
            <a:avLst/>
          </a:pr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</a:pPr>
            <a:r>
              <a:rPr kumimoji="0" lang="en-US" altLang="ko-KR" sz="1500">
                <a:latin typeface="Arial" charset="0"/>
              </a:rPr>
              <a:t>static </a:t>
            </a:r>
            <a:r>
              <a:rPr kumimoji="0" lang="ko-KR" altLang="en-US" sz="1500">
                <a:latin typeface="Arial" charset="0"/>
              </a:rPr>
              <a:t>과 일반 메모리의 생성 구조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 rot="16200000">
            <a:off x="2555677" y="2260352"/>
            <a:ext cx="304800" cy="215900"/>
          </a:xfrm>
          <a:prstGeom prst="downArrow">
            <a:avLst>
              <a:gd name="adj1" fmla="val 42713"/>
              <a:gd name="adj2" fmla="val 3456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655440" y="1331665"/>
            <a:ext cx="1871662" cy="2070100"/>
          </a:xfrm>
          <a:prstGeom prst="rect">
            <a:avLst/>
          </a:prstGeom>
          <a:noFill/>
          <a:ln w="31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36353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defTabSz="36353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defTabSz="36353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defTabSz="36353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defTabSz="36353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defTabSz="363538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defTabSz="363538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defTabSz="363538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defTabSz="363538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class Sample {</a:t>
            </a:r>
          </a:p>
          <a:p>
            <a:pPr eaLnBrk="1" hangingPunct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s;</a:t>
            </a:r>
          </a:p>
          <a:p>
            <a:pPr eaLnBrk="1" hangingPunct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 a;</a:t>
            </a:r>
          </a:p>
          <a:p>
            <a:pPr eaLnBrk="1" hangingPunct="1"/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 b;</a:t>
            </a:r>
          </a:p>
          <a:p>
            <a:pPr eaLnBrk="1" hangingPunct="1"/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 c;</a:t>
            </a:r>
          </a:p>
          <a:p>
            <a:pPr eaLnBrk="1" hangingPunct="1"/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 d;</a:t>
            </a:r>
          </a:p>
          <a:p>
            <a:pPr eaLnBrk="1" hangingPunct="1"/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b="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b="0" dirty="0">
                <a:latin typeface="Consolas" panose="020B0609020204030204" pitchFamily="49" charset="0"/>
                <a:cs typeface="Consolas" panose="020B0609020204030204" pitchFamily="49" charset="0"/>
              </a:rPr>
              <a:t> e;</a:t>
            </a:r>
          </a:p>
          <a:p>
            <a:pPr eaLnBrk="1" hangingPunct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816027" y="1784102"/>
            <a:ext cx="2087563" cy="1619250"/>
          </a:xfrm>
          <a:prstGeom prst="rect">
            <a:avLst/>
          </a:prstGeom>
          <a:solidFill>
            <a:schemeClr val="bg1"/>
          </a:solidFill>
          <a:ln w="31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Sample st1 = new Sample();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Sample st2 = new Sample();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Sample st3 = new Sample();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Sample st4 = new Sample();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Sample st5 = new Sample();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Sample st6 = new Sample();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Sample st7 = new Sample();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Sample st8 = new Sample();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Sample st9 = new Sample();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 b="0" dirty="0">
                <a:latin typeface="Consolas" panose="020B0609020204030204" pitchFamily="49" charset="0"/>
                <a:cs typeface="Consolas" panose="020B0609020204030204" pitchFamily="49" charset="0"/>
              </a:rPr>
              <a:t> Sample st10 = new Sample();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2816027" y="1423740"/>
            <a:ext cx="2087563" cy="373062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</a:pPr>
            <a:r>
              <a:rPr kumimoji="0" lang="en-US" altLang="ko-KR" sz="1500">
                <a:latin typeface="Arial" charset="0"/>
              </a:rPr>
              <a:t>10</a:t>
            </a:r>
            <a:r>
              <a:rPr kumimoji="0" lang="ko-KR" altLang="en-US" sz="1500">
                <a:latin typeface="Arial" charset="0"/>
              </a:rPr>
              <a:t>개의 객체생성</a:t>
            </a:r>
          </a:p>
        </p:txBody>
      </p:sp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6345040" y="1692027"/>
            <a:ext cx="790575" cy="273050"/>
          </a:xfrm>
          <a:prstGeom prst="cube">
            <a:avLst>
              <a:gd name="adj" fmla="val 25000"/>
            </a:avLst>
          </a:prstGeom>
          <a:solidFill>
            <a:schemeClr val="tx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  <a:latin typeface="Arial" charset="0"/>
              </a:rPr>
              <a:t>s</a:t>
            </a:r>
          </a:p>
        </p:txBody>
      </p:sp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5336977" y="2358777"/>
            <a:ext cx="215900" cy="849313"/>
            <a:chOff x="3606" y="1797"/>
            <a:chExt cx="136" cy="535"/>
          </a:xfrm>
        </p:grpSpPr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8" name="AutoShape 19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19" name="AutoShape 20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20" name="AutoShape 21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21" name="AutoShape 22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22" name="AutoShape 23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5265540" y="3152527"/>
            <a:ext cx="30241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ko-KR" sz="1000">
                <a:latin typeface="Arial" charset="0"/>
              </a:rPr>
              <a:t>st1   st2   st3   st4   st5   st6   st7   st8   st9   st10</a:t>
            </a: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 rot="16200000">
            <a:off x="4932165" y="2260352"/>
            <a:ext cx="304800" cy="215900"/>
          </a:xfrm>
          <a:prstGeom prst="downArrow">
            <a:avLst>
              <a:gd name="adj1" fmla="val 42713"/>
              <a:gd name="adj2" fmla="val 3456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5624315" y="2358777"/>
            <a:ext cx="215900" cy="849313"/>
            <a:chOff x="3606" y="1797"/>
            <a:chExt cx="136" cy="535"/>
          </a:xfrm>
        </p:grpSpPr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31" name="AutoShape 31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32" name="AutoShape 32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33" name="AutoShape 33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34" name="AutoShape 34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grpSp>
        <p:nvGrpSpPr>
          <p:cNvPr id="35" name="Group 35"/>
          <p:cNvGrpSpPr>
            <a:grpSpLocks/>
          </p:cNvGrpSpPr>
          <p:nvPr/>
        </p:nvGrpSpPr>
        <p:grpSpPr bwMode="auto">
          <a:xfrm>
            <a:off x="5913240" y="2358777"/>
            <a:ext cx="215900" cy="849313"/>
            <a:chOff x="3606" y="1797"/>
            <a:chExt cx="136" cy="535"/>
          </a:xfrm>
        </p:grpSpPr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7" name="AutoShape 37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38" name="AutoShape 38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39" name="AutoShape 39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40" name="AutoShape 40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41" name="AutoShape 41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grpSp>
        <p:nvGrpSpPr>
          <p:cNvPr id="42" name="Group 42"/>
          <p:cNvGrpSpPr>
            <a:grpSpLocks/>
          </p:cNvGrpSpPr>
          <p:nvPr/>
        </p:nvGrpSpPr>
        <p:grpSpPr bwMode="auto">
          <a:xfrm>
            <a:off x="6200577" y="2358777"/>
            <a:ext cx="215900" cy="849313"/>
            <a:chOff x="3606" y="1797"/>
            <a:chExt cx="136" cy="535"/>
          </a:xfrm>
        </p:grpSpPr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44" name="AutoShape 44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45" name="AutoShape 45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46" name="AutoShape 46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47" name="AutoShape 47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48" name="AutoShape 48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grpSp>
        <p:nvGrpSpPr>
          <p:cNvPr id="49" name="Group 49"/>
          <p:cNvGrpSpPr>
            <a:grpSpLocks/>
          </p:cNvGrpSpPr>
          <p:nvPr/>
        </p:nvGrpSpPr>
        <p:grpSpPr bwMode="auto">
          <a:xfrm>
            <a:off x="6489502" y="2358777"/>
            <a:ext cx="215900" cy="849313"/>
            <a:chOff x="3606" y="1797"/>
            <a:chExt cx="136" cy="535"/>
          </a:xfrm>
        </p:grpSpPr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1" name="AutoShape 51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52" name="AutoShape 52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53" name="AutoShape 53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54" name="AutoShape 54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55" name="AutoShape 55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grpSp>
        <p:nvGrpSpPr>
          <p:cNvPr id="56" name="Group 56"/>
          <p:cNvGrpSpPr>
            <a:grpSpLocks/>
          </p:cNvGrpSpPr>
          <p:nvPr/>
        </p:nvGrpSpPr>
        <p:grpSpPr bwMode="auto">
          <a:xfrm>
            <a:off x="6776840" y="2358777"/>
            <a:ext cx="215900" cy="849313"/>
            <a:chOff x="3606" y="1797"/>
            <a:chExt cx="136" cy="535"/>
          </a:xfrm>
        </p:grpSpPr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8" name="AutoShape 58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59" name="AutoShape 59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60" name="AutoShape 60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61" name="AutoShape 61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62" name="AutoShape 62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grpSp>
        <p:nvGrpSpPr>
          <p:cNvPr id="63" name="Group 63"/>
          <p:cNvGrpSpPr>
            <a:grpSpLocks/>
          </p:cNvGrpSpPr>
          <p:nvPr/>
        </p:nvGrpSpPr>
        <p:grpSpPr bwMode="auto">
          <a:xfrm>
            <a:off x="7065765" y="2358777"/>
            <a:ext cx="215900" cy="849313"/>
            <a:chOff x="3606" y="1797"/>
            <a:chExt cx="136" cy="535"/>
          </a:xfrm>
        </p:grpSpPr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65" name="AutoShape 65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66" name="AutoShape 66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67" name="AutoShape 67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68" name="AutoShape 68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69" name="AutoShape 69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grpSp>
        <p:nvGrpSpPr>
          <p:cNvPr id="70" name="Group 70"/>
          <p:cNvGrpSpPr>
            <a:grpSpLocks/>
          </p:cNvGrpSpPr>
          <p:nvPr/>
        </p:nvGrpSpPr>
        <p:grpSpPr bwMode="auto">
          <a:xfrm>
            <a:off x="7353102" y="2358777"/>
            <a:ext cx="215900" cy="849313"/>
            <a:chOff x="3606" y="1797"/>
            <a:chExt cx="136" cy="535"/>
          </a:xfrm>
        </p:grpSpPr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2" name="AutoShape 72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73" name="AutoShape 73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74" name="AutoShape 74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75" name="AutoShape 75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76" name="AutoShape 76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grpSp>
        <p:nvGrpSpPr>
          <p:cNvPr id="77" name="Group 77"/>
          <p:cNvGrpSpPr>
            <a:grpSpLocks/>
          </p:cNvGrpSpPr>
          <p:nvPr/>
        </p:nvGrpSpPr>
        <p:grpSpPr bwMode="auto">
          <a:xfrm>
            <a:off x="7642027" y="2358777"/>
            <a:ext cx="215900" cy="849313"/>
            <a:chOff x="3606" y="1797"/>
            <a:chExt cx="136" cy="535"/>
          </a:xfrm>
        </p:grpSpPr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79" name="AutoShape 79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80" name="AutoShape 80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81" name="AutoShape 81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82" name="AutoShape 82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83" name="AutoShape 83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grpSp>
        <p:nvGrpSpPr>
          <p:cNvPr id="84" name="Group 84"/>
          <p:cNvGrpSpPr>
            <a:grpSpLocks/>
          </p:cNvGrpSpPr>
          <p:nvPr/>
        </p:nvGrpSpPr>
        <p:grpSpPr bwMode="auto">
          <a:xfrm>
            <a:off x="7929365" y="2358777"/>
            <a:ext cx="215900" cy="849313"/>
            <a:chOff x="3606" y="1797"/>
            <a:chExt cx="136" cy="535"/>
          </a:xfrm>
        </p:grpSpPr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3606" y="1797"/>
              <a:ext cx="136" cy="535"/>
            </a:xfrm>
            <a:prstGeom prst="rect">
              <a:avLst/>
            </a:prstGeom>
            <a:solidFill>
              <a:schemeClr val="bg1"/>
            </a:solidFill>
            <a:ln w="3175" cap="rnd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86" name="AutoShape 86"/>
            <p:cNvSpPr>
              <a:spLocks noChangeArrowheads="1"/>
            </p:cNvSpPr>
            <p:nvPr/>
          </p:nvSpPr>
          <p:spPr bwMode="auto">
            <a:xfrm>
              <a:off x="3621" y="2227"/>
              <a:ext cx="108" cy="83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e</a:t>
              </a:r>
            </a:p>
          </p:txBody>
        </p:sp>
        <p:sp>
          <p:nvSpPr>
            <p:cNvPr id="87" name="AutoShape 87"/>
            <p:cNvSpPr>
              <a:spLocks noChangeArrowheads="1"/>
            </p:cNvSpPr>
            <p:nvPr/>
          </p:nvSpPr>
          <p:spPr bwMode="auto">
            <a:xfrm>
              <a:off x="3621" y="2147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d</a:t>
              </a:r>
            </a:p>
          </p:txBody>
        </p:sp>
        <p:sp>
          <p:nvSpPr>
            <p:cNvPr id="88" name="AutoShape 88"/>
            <p:cNvSpPr>
              <a:spLocks noChangeArrowheads="1"/>
            </p:cNvSpPr>
            <p:nvPr/>
          </p:nvSpPr>
          <p:spPr bwMode="auto">
            <a:xfrm>
              <a:off x="3621" y="2068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c</a:t>
              </a:r>
            </a:p>
          </p:txBody>
        </p:sp>
        <p:sp>
          <p:nvSpPr>
            <p:cNvPr id="89" name="AutoShape 89"/>
            <p:cNvSpPr>
              <a:spLocks noChangeArrowheads="1"/>
            </p:cNvSpPr>
            <p:nvPr/>
          </p:nvSpPr>
          <p:spPr bwMode="auto">
            <a:xfrm>
              <a:off x="3621" y="1989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b</a:t>
              </a:r>
            </a:p>
          </p:txBody>
        </p:sp>
        <p:sp>
          <p:nvSpPr>
            <p:cNvPr id="90" name="AutoShape 90"/>
            <p:cNvSpPr>
              <a:spLocks noChangeArrowheads="1"/>
            </p:cNvSpPr>
            <p:nvPr/>
          </p:nvSpPr>
          <p:spPr bwMode="auto">
            <a:xfrm>
              <a:off x="3621" y="1910"/>
              <a:ext cx="108" cy="84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chemeClr val="tx1"/>
                  </a:solidFill>
                  <a:latin typeface="Times New Roman" pitchFamily="18" charset="0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900">
                  <a:latin typeface="Arial" charset="0"/>
                </a:rPr>
                <a:t>a</a:t>
              </a:r>
            </a:p>
          </p:txBody>
        </p:sp>
      </p:grpSp>
      <p:sp>
        <p:nvSpPr>
          <p:cNvPr id="91" name="Line 91"/>
          <p:cNvSpPr>
            <a:spLocks noChangeShapeType="1"/>
          </p:cNvSpPr>
          <p:nvPr/>
        </p:nvSpPr>
        <p:spPr bwMode="auto">
          <a:xfrm flipV="1">
            <a:off x="6606977" y="1961902"/>
            <a:ext cx="7938" cy="469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" name="Line 92"/>
          <p:cNvSpPr>
            <a:spLocks noChangeShapeType="1"/>
          </p:cNvSpPr>
          <p:nvPr/>
        </p:nvSpPr>
        <p:spPr bwMode="auto">
          <a:xfrm flipV="1">
            <a:off x="6880027" y="1961902"/>
            <a:ext cx="4763" cy="469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3" name="Line 93"/>
          <p:cNvSpPr>
            <a:spLocks noChangeShapeType="1"/>
          </p:cNvSpPr>
          <p:nvPr/>
        </p:nvSpPr>
        <p:spPr bwMode="auto">
          <a:xfrm flipV="1">
            <a:off x="6319640" y="1961902"/>
            <a:ext cx="204787" cy="469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4" name="Line 94"/>
          <p:cNvSpPr>
            <a:spLocks noChangeShapeType="1"/>
          </p:cNvSpPr>
          <p:nvPr/>
        </p:nvSpPr>
        <p:spPr bwMode="auto">
          <a:xfrm flipH="1" flipV="1">
            <a:off x="6975277" y="1961902"/>
            <a:ext cx="180975" cy="469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5" name="Line 95"/>
          <p:cNvSpPr>
            <a:spLocks noChangeShapeType="1"/>
          </p:cNvSpPr>
          <p:nvPr/>
        </p:nvSpPr>
        <p:spPr bwMode="auto">
          <a:xfrm flipV="1">
            <a:off x="6037065" y="1968252"/>
            <a:ext cx="388937" cy="4635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6" name="Line 96"/>
          <p:cNvSpPr>
            <a:spLocks noChangeShapeType="1"/>
          </p:cNvSpPr>
          <p:nvPr/>
        </p:nvSpPr>
        <p:spPr bwMode="auto">
          <a:xfrm flipV="1">
            <a:off x="5711627" y="1961902"/>
            <a:ext cx="633413" cy="469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7" name="Line 97"/>
          <p:cNvSpPr>
            <a:spLocks noChangeShapeType="1"/>
          </p:cNvSpPr>
          <p:nvPr/>
        </p:nvSpPr>
        <p:spPr bwMode="auto">
          <a:xfrm flipV="1">
            <a:off x="5424290" y="1871415"/>
            <a:ext cx="920750" cy="5603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8" name="Line 98"/>
          <p:cNvSpPr>
            <a:spLocks noChangeShapeType="1"/>
          </p:cNvSpPr>
          <p:nvPr/>
        </p:nvSpPr>
        <p:spPr bwMode="auto">
          <a:xfrm flipH="1" flipV="1">
            <a:off x="7154665" y="1871415"/>
            <a:ext cx="846137" cy="5603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9" name="Line 99"/>
          <p:cNvSpPr>
            <a:spLocks noChangeShapeType="1"/>
          </p:cNvSpPr>
          <p:nvPr/>
        </p:nvSpPr>
        <p:spPr bwMode="auto">
          <a:xfrm flipH="1" flipV="1">
            <a:off x="7110215" y="1917452"/>
            <a:ext cx="617537" cy="5143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0" name="Line 100"/>
          <p:cNvSpPr>
            <a:spLocks noChangeShapeType="1"/>
          </p:cNvSpPr>
          <p:nvPr/>
        </p:nvSpPr>
        <p:spPr bwMode="auto">
          <a:xfrm flipH="1" flipV="1">
            <a:off x="7064177" y="1961902"/>
            <a:ext cx="395288" cy="4699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1" name="Rectangle 161"/>
          <p:cNvSpPr txBox="1">
            <a:spLocks noChangeArrowheads="1"/>
          </p:cNvSpPr>
          <p:nvPr/>
        </p:nvSpPr>
        <p:spPr>
          <a:xfrm>
            <a:off x="323528" y="3645024"/>
            <a:ext cx="4392487" cy="30243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altLang="ko-KR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StaticTest</a:t>
            </a: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en-US" altLang="ko-KR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val1 = 0;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private </a:t>
            </a:r>
            <a:r>
              <a:rPr lang="en-US" altLang="ko-KR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val2 = 0;         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en-US" altLang="ko-KR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StaticTest</a:t>
            </a: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	val1++;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	val2++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public void print() {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Console.WriteLine</a:t>
            </a: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(“val1:{0}, val2:{1}", </a:t>
            </a:r>
            <a:b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val1, val2);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171450" indent="-171450" defTabSz="447675">
              <a:lnSpc>
                <a:spcPct val="80000"/>
              </a:lnSpc>
              <a:buFont typeface="HY신명조" pitchFamily="18" charset="-127"/>
              <a:buAutoNum type="arabicPeriod"/>
            </a:pPr>
            <a:r>
              <a:rPr lang="en-US" altLang="ko-KR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2" name="Rectangle 162"/>
          <p:cNvSpPr>
            <a:spLocks noChangeArrowheads="1"/>
          </p:cNvSpPr>
          <p:nvPr/>
        </p:nvSpPr>
        <p:spPr bwMode="auto">
          <a:xfrm>
            <a:off x="4849578" y="3771921"/>
            <a:ext cx="4294422" cy="206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6800" tIns="46800" rIns="0" bIns="46800">
            <a:spAutoFit/>
          </a:bodyPr>
          <a:lstStyle>
            <a:lvl1pPr defTabSz="43338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1000125" indent="-457200" defTabSz="43338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636713" indent="-457200" defTabSz="43338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2273300" indent="-457200" defTabSz="43338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909888" indent="-457200" defTabSz="433388" eaLnBrk="0" hangingPunct="0"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3367088" indent="-457200" defTabSz="433388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3824288" indent="-457200" defTabSz="433388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4281488" indent="-457200" defTabSz="433388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4738688" indent="-457200" defTabSz="433388" eaLnBrk="0" fontAlgn="base" hangingPunct="0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hangingPunct="1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void Main() {</a:t>
            </a:r>
          </a:p>
          <a:p>
            <a:pPr eaLnBrk="1" hangingPunct="1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for(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10; 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eaLnBrk="1" hangingPunct="1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StaticTest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 = </a:t>
            </a:r>
          </a:p>
          <a:p>
            <a:pPr eaLnBrk="1" hangingPunct="1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new 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StaticTest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eaLnBrk="1" hangingPunct="1"/>
            <a:endParaRPr lang="en-US" altLang="ko-KR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ko-KR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s.print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eaLnBrk="1" hangingPunct="1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eaLnBrk="1" hangingPunct="1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09225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변수의</a:t>
            </a:r>
            <a:r>
              <a:rPr lang="en-US" altLang="ko-KR" dirty="0"/>
              <a:t> </a:t>
            </a:r>
            <a:r>
              <a:rPr lang="ko-KR" altLang="en-US" dirty="0"/>
              <a:t>접근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103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static </a:t>
            </a:r>
            <a:r>
              <a:rPr lang="ko-KR" altLang="en-US" sz="2000" dirty="0"/>
              <a:t>변수를 다른 객체에서 접근하고자 할 때</a:t>
            </a:r>
            <a:r>
              <a:rPr lang="en-US" altLang="ko-KR" sz="2000" dirty="0"/>
              <a:t>, </a:t>
            </a:r>
            <a:r>
              <a:rPr lang="ko-KR" altLang="en-US" sz="2000" dirty="0"/>
              <a:t>참조변수가 아닌 클래스의 이름을 이용해서 접근한다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StaticTest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 test1 = </a:t>
            </a:r>
            <a:r>
              <a:rPr lang="en-US" altLang="ko-KR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StaticTest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 = StaticTest.val1;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ko-KR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val1 = test1.val1; =&gt; </a:t>
            </a:r>
            <a:r>
              <a:rPr lang="ko-KR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오류 발생</a:t>
            </a:r>
            <a:endParaRPr lang="en-US" altLang="ko-KR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6811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메서드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103" name="내용 개체 틀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04056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static </a:t>
            </a:r>
            <a:r>
              <a:rPr lang="ko-KR" altLang="en-US" sz="2000" dirty="0" err="1"/>
              <a:t>메서드를</a:t>
            </a:r>
            <a:r>
              <a:rPr lang="ko-KR" altLang="en-US" sz="2000" dirty="0"/>
              <a:t> 다른 객체에서 호출하고자 할 때</a:t>
            </a:r>
            <a:r>
              <a:rPr lang="en-US" altLang="ko-KR" sz="2000" dirty="0"/>
              <a:t>, </a:t>
            </a:r>
            <a:r>
              <a:rPr lang="ko-KR" altLang="en-US" sz="2000" dirty="0"/>
              <a:t>참조변수가 아닌 클래스의 이름을 이용해서 호출한다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StaticTest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 test1 = </a:t>
            </a:r>
            <a:r>
              <a:rPr lang="en-US" altLang="ko-KR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StaticTest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StaticTest.print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StaticTest.print</a:t>
            </a:r>
            <a:r>
              <a:rPr lang="en-US" altLang="ko-KR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=&gt; </a:t>
            </a:r>
            <a:r>
              <a:rPr lang="ko-KR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오류 발생</a:t>
            </a:r>
            <a:endParaRPr lang="en-US" altLang="ko-KR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ko-KR" alt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메서드는</a:t>
            </a:r>
            <a:r>
              <a:rPr lang="ko-KR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객체를 생성하지 않고도 호출할 수 있는 편리함을 주지만</a:t>
            </a:r>
            <a:r>
              <a:rPr lang="en-US" altLang="ko-K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다음과 같은 제약사항이 있음</a:t>
            </a:r>
            <a:endParaRPr lang="en-US" altLang="ko-K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메서드 안에서는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으로 선언된 </a:t>
            </a:r>
            <a:r>
              <a:rPr lang="ko-KR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맴버만</a:t>
            </a:r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사용할 수 있음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일반적인 </a:t>
            </a:r>
            <a:r>
              <a:rPr lang="ko-KR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메서드를</a:t>
            </a:r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호출하거나 일반적인 </a:t>
            </a:r>
            <a:r>
              <a:rPr lang="ko-KR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맴버변수를</a:t>
            </a:r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접근할 수 없음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this, base</a:t>
            </a:r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와 같은 객체 생성 후 의미를 갖는 키워드를 사용할 수 없음 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244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클래스를 처음 사용할 때 딱 한번만 호출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75896"/>
            <a:ext cx="4464496" cy="499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65104"/>
            <a:ext cx="3096344" cy="164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09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라즈베리파이의</a:t>
            </a:r>
            <a:r>
              <a:rPr lang="ko-KR" altLang="en-US" dirty="0"/>
              <a:t> 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60240"/>
            <a:ext cx="86942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0887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ko-KR" altLang="en-US" dirty="0"/>
              <a:t>상수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선언과 동시에 초기화 필수</a:t>
            </a:r>
            <a:r>
              <a:rPr lang="en-US" altLang="ko-KR" sz="2000" dirty="0"/>
              <a:t>, </a:t>
            </a:r>
            <a:r>
              <a:rPr lang="ko-KR" altLang="en-US" sz="2000" dirty="0"/>
              <a:t>안 하면 오류 발생</a:t>
            </a:r>
            <a:endParaRPr lang="en-US" altLang="ko-KR" sz="2000" dirty="0"/>
          </a:p>
          <a:p>
            <a:r>
              <a:rPr lang="ko-KR" altLang="en-US" sz="2000" dirty="0"/>
              <a:t>이후에 초기화 한 값을 수정할 수 없음</a:t>
            </a:r>
            <a:endParaRPr lang="en-US" altLang="ko-KR" sz="2000" dirty="0"/>
          </a:p>
          <a:p>
            <a:r>
              <a:rPr lang="en-US" altLang="ko-KR" sz="2000" dirty="0"/>
              <a:t>static</a:t>
            </a:r>
            <a:r>
              <a:rPr lang="ko-KR" altLang="en-US" sz="2000" dirty="0"/>
              <a:t>으로 선언하지 않아도 </a:t>
            </a:r>
            <a:r>
              <a:rPr lang="en-US" altLang="ko-KR" sz="2000" dirty="0"/>
              <a:t>static</a:t>
            </a:r>
            <a:r>
              <a:rPr lang="ko-KR" altLang="en-US" sz="2000" dirty="0"/>
              <a:t>으로 간주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31761"/>
            <a:ext cx="608048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7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readonly</a:t>
            </a:r>
            <a:r>
              <a:rPr lang="en-US" altLang="ko-KR" dirty="0"/>
              <a:t> </a:t>
            </a:r>
            <a:r>
              <a:rPr lang="ko-KR" altLang="en-US" dirty="0"/>
              <a:t>변수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선언과 동시에 초기화 할 필요가 없는 </a:t>
            </a:r>
            <a:r>
              <a:rPr lang="ko-KR" altLang="en-US" sz="2000" dirty="0" err="1"/>
              <a:t>상수형</a:t>
            </a:r>
            <a:r>
              <a:rPr lang="ko-KR" altLang="en-US" sz="2000" dirty="0"/>
              <a:t> 변수</a:t>
            </a:r>
            <a:endParaRPr lang="en-US" altLang="ko-KR" sz="2000" dirty="0"/>
          </a:p>
          <a:p>
            <a:r>
              <a:rPr lang="ko-KR" altLang="en-US" sz="2000" dirty="0" err="1"/>
              <a:t>생성자에서</a:t>
            </a:r>
            <a:r>
              <a:rPr lang="ko-KR" altLang="en-US" sz="2000" dirty="0"/>
              <a:t> 초기값을 설정하거나 변경할 수 있음</a:t>
            </a:r>
            <a:endParaRPr lang="en-US" altLang="ko-KR" sz="2000" dirty="0"/>
          </a:p>
          <a:p>
            <a:r>
              <a:rPr lang="ko-KR" altLang="en-US" sz="2000" dirty="0"/>
              <a:t>다른 곳에서는 읽기만 가능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5904656" cy="403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4490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77" y="2631078"/>
            <a:ext cx="7026303" cy="377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419056" cy="778098"/>
          </a:xfrm>
        </p:spPr>
        <p:txBody>
          <a:bodyPr/>
          <a:lstStyle/>
          <a:p>
            <a:r>
              <a:rPr lang="en-US" altLang="ko-KR" dirty="0"/>
              <a:t>Call By Value </a:t>
            </a:r>
            <a:r>
              <a:rPr lang="ko-KR" altLang="en-US" dirty="0"/>
              <a:t>메서드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파라메터를</a:t>
            </a:r>
            <a:r>
              <a:rPr lang="ko-KR" altLang="en-US" sz="2000" dirty="0"/>
              <a:t> 사용하여 </a:t>
            </a:r>
            <a:r>
              <a:rPr lang="ko-KR" altLang="en-US" sz="2000" dirty="0" err="1"/>
              <a:t>메서드로</a:t>
            </a:r>
            <a:r>
              <a:rPr lang="ko-KR" altLang="en-US" sz="2000" dirty="0"/>
              <a:t> 데이터 값을 전달할 때</a:t>
            </a:r>
            <a:r>
              <a:rPr lang="en-US" altLang="ko-KR" sz="2000" dirty="0"/>
              <a:t>,</a:t>
            </a:r>
            <a:r>
              <a:rPr lang="ko-KR" altLang="en-US" sz="2000" dirty="0"/>
              <a:t> 변수 자체가 아닌 변수의 값만 복사되어 전달됨</a:t>
            </a:r>
            <a:endParaRPr lang="en-US" altLang="ko-KR" sz="2000" dirty="0"/>
          </a:p>
          <a:p>
            <a:r>
              <a:rPr lang="ko-KR" altLang="en-US" sz="2000" dirty="0"/>
              <a:t>메서드 호출 시 값을 담기 위한 </a:t>
            </a:r>
            <a:r>
              <a:rPr lang="ko-KR" altLang="en-US" sz="2000" u="sng" dirty="0"/>
              <a:t>새로운 지역변수</a:t>
            </a:r>
            <a:r>
              <a:rPr lang="ko-KR" altLang="en-US" sz="2000" dirty="0"/>
              <a:t>를 선언하고</a:t>
            </a:r>
            <a:r>
              <a:rPr lang="en-US" altLang="ko-KR" sz="2000" dirty="0"/>
              <a:t>, </a:t>
            </a:r>
            <a:r>
              <a:rPr lang="ko-KR" altLang="en-US" sz="2000" dirty="0"/>
              <a:t>전달된 값을 저장함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852936"/>
            <a:ext cx="2920752" cy="77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구부러진 연결선 5"/>
          <p:cNvCxnSpPr/>
          <p:nvPr/>
        </p:nvCxnSpPr>
        <p:spPr>
          <a:xfrm>
            <a:off x="2195736" y="3864476"/>
            <a:ext cx="864096" cy="857240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/>
          <p:nvPr/>
        </p:nvCxnSpPr>
        <p:spPr>
          <a:xfrm>
            <a:off x="2555776" y="3864476"/>
            <a:ext cx="1152128" cy="822553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9752" y="4293096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</a:rPr>
              <a:t>10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15816" y="4273351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</a:rPr>
              <a:t>20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699792" y="4721716"/>
            <a:ext cx="15841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55976" y="4687029"/>
            <a:ext cx="3592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→ </a:t>
            </a:r>
            <a:r>
              <a:rPr lang="ko-KR" altLang="en-US" sz="1200" b="1" dirty="0">
                <a:solidFill>
                  <a:srgbClr val="7030A0"/>
                </a:solidFill>
              </a:rPr>
              <a:t>메서드 </a:t>
            </a:r>
            <a:r>
              <a:rPr lang="ko-KR" altLang="en-US" sz="1200" b="1" dirty="0" err="1">
                <a:solidFill>
                  <a:srgbClr val="7030A0"/>
                </a:solidFill>
              </a:rPr>
              <a:t>호출시</a:t>
            </a:r>
            <a:r>
              <a:rPr lang="ko-KR" altLang="en-US" sz="1200" b="1" dirty="0">
                <a:solidFill>
                  <a:srgbClr val="7030A0"/>
                </a:solidFill>
              </a:rPr>
              <a:t> 새로운 변수 </a:t>
            </a:r>
            <a:r>
              <a:rPr lang="en-US" altLang="ko-KR" sz="1200" b="1" dirty="0">
                <a:solidFill>
                  <a:srgbClr val="7030A0"/>
                </a:solidFill>
              </a:rPr>
              <a:t>va1, va2</a:t>
            </a:r>
            <a:r>
              <a:rPr lang="ko-KR" altLang="en-US" sz="1200" b="1" dirty="0">
                <a:solidFill>
                  <a:srgbClr val="7030A0"/>
                </a:solidFill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3530984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419056" cy="778098"/>
          </a:xfrm>
        </p:spPr>
        <p:txBody>
          <a:bodyPr/>
          <a:lstStyle/>
          <a:p>
            <a:r>
              <a:rPr lang="en-US" altLang="ko-KR" dirty="0"/>
              <a:t>Call By Reference </a:t>
            </a:r>
            <a:r>
              <a:rPr lang="ko-KR" altLang="en-US" dirty="0"/>
              <a:t>메서드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파라메터를</a:t>
            </a:r>
            <a:r>
              <a:rPr lang="ko-KR" altLang="en-US" sz="2000" dirty="0"/>
              <a:t> 사용하여 </a:t>
            </a:r>
            <a:r>
              <a:rPr lang="ko-KR" altLang="en-US" sz="2000" dirty="0" err="1"/>
              <a:t>메서드로</a:t>
            </a:r>
            <a:r>
              <a:rPr lang="ko-KR" altLang="en-US" sz="2000" dirty="0"/>
              <a:t> 데이터를 전달할 때</a:t>
            </a:r>
            <a:r>
              <a:rPr lang="en-US" altLang="ko-KR" sz="2000" dirty="0"/>
              <a:t>,</a:t>
            </a:r>
            <a:r>
              <a:rPr lang="ko-KR" altLang="en-US" sz="2000" dirty="0"/>
              <a:t> 변수자체가 전달되도록 하기 위해서는 </a:t>
            </a:r>
            <a:r>
              <a:rPr lang="en-US" altLang="ko-KR" sz="2000" b="1" dirty="0">
                <a:solidFill>
                  <a:srgbClr val="0070C0"/>
                </a:solidFill>
              </a:rPr>
              <a:t>ref</a:t>
            </a:r>
            <a:r>
              <a:rPr lang="en-US" altLang="ko-KR" sz="2000" dirty="0"/>
              <a:t> </a:t>
            </a:r>
            <a:r>
              <a:rPr lang="ko-KR" altLang="en-US" sz="2000" dirty="0"/>
              <a:t>키워드를 사용</a:t>
            </a: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563569" cy="408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051720" y="3262124"/>
            <a:ext cx="17281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794660" y="4509120"/>
            <a:ext cx="24974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/>
          <p:nvPr/>
        </p:nvCxnSpPr>
        <p:spPr>
          <a:xfrm>
            <a:off x="2627784" y="3579872"/>
            <a:ext cx="864096" cy="857240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/>
          <p:nvPr/>
        </p:nvCxnSpPr>
        <p:spPr>
          <a:xfrm>
            <a:off x="3707904" y="3579872"/>
            <a:ext cx="1152128" cy="822553"/>
          </a:xfrm>
          <a:prstGeom prst="curved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38803"/>
            <a:ext cx="2789684" cy="79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6689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419056" cy="778098"/>
          </a:xfrm>
        </p:spPr>
        <p:txBody>
          <a:bodyPr/>
          <a:lstStyle/>
          <a:p>
            <a:r>
              <a:rPr lang="en-US" altLang="ko-KR" dirty="0"/>
              <a:t>out</a:t>
            </a:r>
            <a:r>
              <a:rPr lang="ko-KR" altLang="en-US" dirty="0"/>
              <a:t>에 의한 참조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ref</a:t>
            </a:r>
            <a:r>
              <a:rPr lang="ko-KR" altLang="en-US" sz="2000" dirty="0"/>
              <a:t>와 유사하지만</a:t>
            </a:r>
            <a:r>
              <a:rPr lang="en-US" altLang="ko-KR" sz="2000" dirty="0"/>
              <a:t>,</a:t>
            </a:r>
            <a:r>
              <a:rPr lang="ko-KR" altLang="en-US" sz="2000" dirty="0"/>
              <a:t> 변수에 어떤 값이 초기화 되어 있지 않아도 사용가능 </a:t>
            </a:r>
            <a:r>
              <a:rPr lang="en-US" altLang="ko-KR" sz="2000" dirty="0"/>
              <a:t>(</a:t>
            </a:r>
            <a:r>
              <a:rPr lang="ko-KR" altLang="en-US" sz="2000" dirty="0"/>
              <a:t>어차피 메서드 호출에 의해서 초기화 될 것으로 기대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276872"/>
            <a:ext cx="76676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51" y="5229200"/>
            <a:ext cx="3060339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0950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419056" cy="778098"/>
          </a:xfrm>
        </p:spPr>
        <p:txBody>
          <a:bodyPr/>
          <a:lstStyle/>
          <a:p>
            <a:r>
              <a:rPr lang="ko-KR" altLang="en-US" dirty="0"/>
              <a:t>확장 메서드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클래스와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어떤 클래스에 대해서 추가적인 기능</a:t>
            </a:r>
            <a:r>
              <a:rPr lang="en-US" altLang="ko-KR" sz="2000" dirty="0"/>
              <a:t>(</a:t>
            </a:r>
            <a:r>
              <a:rPr lang="ko-KR" altLang="en-US" sz="2000" dirty="0"/>
              <a:t>메서드</a:t>
            </a:r>
            <a:r>
              <a:rPr lang="en-US" altLang="ko-KR" sz="2000" dirty="0"/>
              <a:t>)</a:t>
            </a:r>
            <a:r>
              <a:rPr lang="ko-KR" altLang="en-US" sz="2000" dirty="0"/>
              <a:t>를 삽입해 주는 특별한 형태의 </a:t>
            </a:r>
            <a:r>
              <a:rPr lang="en-US" altLang="ko-KR" sz="2000" dirty="0"/>
              <a:t>static </a:t>
            </a:r>
            <a:r>
              <a:rPr lang="ko-KR" altLang="en-US" sz="2000" dirty="0"/>
              <a:t>메서드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6374283" cy="400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733256"/>
            <a:ext cx="2736304" cy="86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572000" y="2636912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051720" y="2636912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86840" y="2034560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95308" y="5373216"/>
            <a:ext cx="21491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12" idx="3"/>
            <a:endCxn id="25" idx="3"/>
          </p:cNvCxnSpPr>
          <p:nvPr/>
        </p:nvCxnSpPr>
        <p:spPr>
          <a:xfrm flipV="1">
            <a:off x="5644500" y="3068960"/>
            <a:ext cx="943724" cy="2412268"/>
          </a:xfrm>
          <a:prstGeom prst="bentConnector3">
            <a:avLst>
              <a:gd name="adj1" fmla="val 211426"/>
            </a:avLst>
          </a:prstGeom>
          <a:ln>
            <a:prstDash val="sysDot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259632" y="2564904"/>
            <a:ext cx="5328592" cy="1008112"/>
          </a:xfrm>
          <a:prstGeom prst="roundRect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8180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17047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 err="1"/>
              <a:t>접근한정자</a:t>
            </a:r>
            <a:r>
              <a:rPr lang="en-US" altLang="ko-KR" dirty="0"/>
              <a:t>(Access Modifier)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갭슐화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한 객체의 </a:t>
            </a:r>
            <a:r>
              <a:rPr lang="ko-KR" altLang="en-US" sz="2000" dirty="0" err="1"/>
              <a:t>맴버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맴버변수</a:t>
            </a:r>
            <a:r>
              <a:rPr lang="en-US" altLang="ko-KR" sz="2000" dirty="0"/>
              <a:t>, </a:t>
            </a:r>
            <a:r>
              <a:rPr lang="ko-KR" altLang="en-US" sz="2000" dirty="0"/>
              <a:t>메서드</a:t>
            </a:r>
            <a:r>
              <a:rPr lang="en-US" altLang="ko-KR" sz="2000" dirty="0"/>
              <a:t>)</a:t>
            </a:r>
            <a:r>
              <a:rPr lang="ko-KR" altLang="en-US" sz="2000" dirty="0"/>
              <a:t>를 다른 객체에서 접근할 수 있도록 허용</a:t>
            </a:r>
            <a:r>
              <a:rPr lang="en-US" altLang="ko-KR" sz="2000" dirty="0"/>
              <a:t>(</a:t>
            </a:r>
            <a:r>
              <a:rPr lang="ko-KR" altLang="en-US" sz="2000" dirty="0"/>
              <a:t>공개</a:t>
            </a:r>
            <a:r>
              <a:rPr lang="en-US" altLang="ko-KR" sz="2000" dirty="0"/>
              <a:t>)</a:t>
            </a:r>
            <a:r>
              <a:rPr lang="ko-KR" altLang="en-US" sz="2000" dirty="0"/>
              <a:t>할지 여부를 명시하는 문법</a:t>
            </a:r>
            <a:endParaRPr lang="en-US" altLang="ko-KR" sz="2000" dirty="0"/>
          </a:p>
          <a:p>
            <a:r>
              <a:rPr lang="ko-KR" altLang="en-US" sz="2000" dirty="0"/>
              <a:t>일반적으로 </a:t>
            </a:r>
            <a:r>
              <a:rPr lang="ko-KR" altLang="en-US" sz="2000" dirty="0" err="1"/>
              <a:t>접근한정자를</a:t>
            </a:r>
            <a:r>
              <a:rPr lang="ko-KR" altLang="en-US" sz="2000" dirty="0"/>
              <a:t> 지정하지 않으면 다른 객체에서 접근할 수 없음</a:t>
            </a:r>
            <a:r>
              <a:rPr lang="en-US" altLang="ko-KR" sz="2000" dirty="0"/>
              <a:t>(private </a:t>
            </a:r>
            <a:r>
              <a:rPr lang="ko-KR" altLang="en-US" sz="2000" dirty="0"/>
              <a:t>으로 자동 지정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접근 한정자 키워드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632298"/>
              </p:ext>
            </p:extLst>
          </p:nvPr>
        </p:nvGraphicFramePr>
        <p:xfrm>
          <a:off x="1115616" y="3284984"/>
          <a:ext cx="7200800" cy="20624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16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4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private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/>
                        <a:t>자기가 속한 클래스 내부에서만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public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다른 클래스에서 자유롭게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internal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같은 어셈블리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파일</a:t>
                      </a:r>
                      <a:r>
                        <a:rPr lang="en-US" altLang="ko-KR" sz="1600" dirty="0"/>
                        <a:t>) </a:t>
                      </a:r>
                      <a:r>
                        <a:rPr lang="ko-KR" altLang="en-US" sz="1600" dirty="0"/>
                        <a:t>내에서만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protected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Sub(</a:t>
                      </a:r>
                      <a:r>
                        <a:rPr lang="ko-KR" altLang="en-US" sz="1600" dirty="0"/>
                        <a:t>자식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클래스에서는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protected internal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같은 어셈블리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파일</a:t>
                      </a:r>
                      <a:r>
                        <a:rPr lang="en-US" altLang="ko-KR" sz="1600" dirty="0"/>
                        <a:t>) </a:t>
                      </a:r>
                      <a:r>
                        <a:rPr lang="ko-KR" altLang="en-US" sz="1600" dirty="0"/>
                        <a:t>내에 있는 </a:t>
                      </a:r>
                      <a:r>
                        <a:rPr lang="en-US" altLang="ko-KR" sz="1600" dirty="0"/>
                        <a:t>Sub(</a:t>
                      </a:r>
                      <a:r>
                        <a:rPr lang="ko-KR" altLang="en-US" sz="1600" dirty="0"/>
                        <a:t>자식</a:t>
                      </a:r>
                      <a:r>
                        <a:rPr lang="en-US" altLang="ko-KR" sz="1600" dirty="0"/>
                        <a:t>) </a:t>
                      </a:r>
                      <a:r>
                        <a:rPr lang="ko-KR" altLang="en-US" sz="1600" dirty="0"/>
                        <a:t>클래스에서만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1013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ko-KR" altLang="en-US" dirty="0"/>
              <a:t>캡슐화</a:t>
            </a:r>
            <a:r>
              <a:rPr lang="en-US" altLang="ko-KR" dirty="0"/>
              <a:t>(Encapsulation)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갭슐화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객체의 데이터와 공개할 필요가 없는 </a:t>
            </a:r>
            <a:r>
              <a:rPr lang="ko-KR" altLang="en-US" sz="2000" dirty="0" err="1"/>
              <a:t>메서드는</a:t>
            </a:r>
            <a:r>
              <a:rPr lang="ko-KR" altLang="en-US" sz="2000" dirty="0"/>
              <a:t> 밖에서 직접 사용하지 못하도록 감추고</a:t>
            </a:r>
            <a:r>
              <a:rPr lang="en-US" altLang="ko-KR" sz="2000" dirty="0"/>
              <a:t>, </a:t>
            </a:r>
            <a:r>
              <a:rPr lang="ko-KR" altLang="en-US" sz="2000" dirty="0"/>
              <a:t>공개된 </a:t>
            </a:r>
            <a:r>
              <a:rPr lang="ko-KR" altLang="en-US" sz="2000" dirty="0" err="1"/>
              <a:t>메서드를</a:t>
            </a:r>
            <a:r>
              <a:rPr lang="ko-KR" altLang="en-US" sz="2000" dirty="0"/>
              <a:t> 통해서만 데이터를 접근할 수 있도록 제약</a:t>
            </a:r>
            <a:endParaRPr lang="en-US" altLang="ko-KR" sz="2000" dirty="0"/>
          </a:p>
          <a:p>
            <a:r>
              <a:rPr lang="ko-KR" altLang="en-US" sz="2000" dirty="0" err="1"/>
              <a:t>메서드의</a:t>
            </a:r>
            <a:r>
              <a:rPr lang="ko-KR" altLang="en-US" sz="2000" dirty="0"/>
              <a:t> 코드에서 잘못된 데이터가 객체 안으로 들어오지 못하도록 검증</a:t>
            </a:r>
            <a:r>
              <a:rPr lang="en-US" altLang="ko-KR" sz="2000" dirty="0"/>
              <a:t>(validation)</a:t>
            </a:r>
            <a:r>
              <a:rPr lang="ko-KR" altLang="en-US" sz="2000" dirty="0"/>
              <a:t>할 수도 있음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데이터를 캡슐화 하는 대표적인 방법</a:t>
            </a:r>
            <a:endParaRPr lang="en-US" altLang="ko-KR" sz="2000" dirty="0"/>
          </a:p>
          <a:p>
            <a:pPr lvl="1"/>
            <a:r>
              <a:rPr lang="ko-KR" altLang="en-US" sz="1600" dirty="0"/>
              <a:t>전통적인 </a:t>
            </a:r>
            <a:r>
              <a:rPr lang="en-US" altLang="ko-KR" sz="1600" dirty="0"/>
              <a:t>Getter/Setter </a:t>
            </a:r>
            <a:r>
              <a:rPr lang="ko-KR" altLang="en-US" sz="1600" dirty="0"/>
              <a:t>메서드 사용</a:t>
            </a:r>
            <a:endParaRPr lang="en-US" altLang="ko-KR" sz="1600" dirty="0"/>
          </a:p>
          <a:p>
            <a:pPr lvl="1"/>
            <a:r>
              <a:rPr lang="en-US" altLang="ko-KR" sz="1600" dirty="0"/>
              <a:t>C#</a:t>
            </a:r>
            <a:r>
              <a:rPr lang="ko-KR" altLang="en-US" sz="1600" dirty="0"/>
              <a:t>의 고유문법인 </a:t>
            </a:r>
            <a:r>
              <a:rPr lang="en-US" altLang="ko-KR" sz="1600" dirty="0"/>
              <a:t>Property</a:t>
            </a:r>
            <a:r>
              <a:rPr lang="ko-KR" altLang="en-US" sz="1600" dirty="0"/>
              <a:t> 사용</a:t>
            </a:r>
            <a:r>
              <a:rPr lang="en-US" altLang="ko-KR" sz="1600" dirty="0"/>
              <a:t>(</a:t>
            </a:r>
            <a:r>
              <a:rPr lang="ko-KR" altLang="en-US" sz="1600" dirty="0"/>
              <a:t>좀 더 직관적이므로 추천</a:t>
            </a:r>
            <a:r>
              <a:rPr lang="en-US" altLang="ko-KR" sz="1600" dirty="0"/>
              <a:t>!)</a:t>
            </a:r>
          </a:p>
          <a:p>
            <a:pPr marL="0" indent="0">
              <a:buNone/>
            </a:pP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098" name="Picture 2" descr="http://www.innovativeencap.com/images/nutrients-encapsulated/vitamin-e-encapsulated-pellets-granul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2" t="39253" r="5568" b="5547"/>
          <a:stretch/>
        </p:blipFill>
        <p:spPr bwMode="auto">
          <a:xfrm>
            <a:off x="7656798" y="5589240"/>
            <a:ext cx="1444064" cy="11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29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6347048" cy="778098"/>
          </a:xfrm>
        </p:spPr>
        <p:txBody>
          <a:bodyPr/>
          <a:lstStyle/>
          <a:p>
            <a:r>
              <a:rPr lang="en-US" altLang="ko-KR" dirty="0"/>
              <a:t>Getter/Setter </a:t>
            </a:r>
            <a:r>
              <a:rPr lang="ko-KR" altLang="en-US" dirty="0"/>
              <a:t>메서드 활용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갭슐화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하나의 </a:t>
            </a:r>
            <a:r>
              <a:rPr lang="en-US" altLang="ko-KR" sz="2000" dirty="0"/>
              <a:t>private </a:t>
            </a:r>
            <a:r>
              <a:rPr lang="ko-KR" altLang="en-US" sz="2000" dirty="0" err="1"/>
              <a:t>맴버</a:t>
            </a:r>
            <a:r>
              <a:rPr lang="ko-KR" altLang="en-US" sz="2000" dirty="0"/>
              <a:t> 변수에 대해서 한 쌍</a:t>
            </a:r>
            <a:r>
              <a:rPr lang="en-US" altLang="ko-KR" sz="2000" dirty="0"/>
              <a:t>(</a:t>
            </a:r>
            <a:r>
              <a:rPr lang="ko-KR" altLang="en-US" sz="2000" dirty="0"/>
              <a:t>두 개</a:t>
            </a:r>
            <a:r>
              <a:rPr lang="en-US" altLang="ko-KR" sz="2000" dirty="0"/>
              <a:t>)</a:t>
            </a:r>
            <a:r>
              <a:rPr lang="ko-KR" altLang="en-US" sz="2000" dirty="0"/>
              <a:t>의 </a:t>
            </a:r>
            <a:r>
              <a:rPr lang="en-US" altLang="ko-KR" sz="2000" dirty="0"/>
              <a:t>public </a:t>
            </a:r>
            <a:r>
              <a:rPr lang="ko-KR" altLang="en-US" sz="2000" dirty="0" err="1"/>
              <a:t>메서드를</a:t>
            </a:r>
            <a:r>
              <a:rPr lang="ko-KR" altLang="en-US" sz="2000" dirty="0"/>
              <a:t> 추가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60218"/>
            <a:ext cx="6768752" cy="445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367644" y="3933056"/>
            <a:ext cx="565262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67644" y="4725144"/>
            <a:ext cx="5652628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367644" y="5517232"/>
            <a:ext cx="666074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 5"/>
          <p:cNvCxnSpPr>
            <a:endCxn id="7" idx="0"/>
          </p:cNvCxnSpPr>
          <p:nvPr/>
        </p:nvCxnSpPr>
        <p:spPr>
          <a:xfrm rot="16200000" flipH="1">
            <a:off x="3446875" y="3185972"/>
            <a:ext cx="864097" cy="630070"/>
          </a:xfrm>
          <a:prstGeom prst="curvedConnector3">
            <a:avLst>
              <a:gd name="adj1" fmla="val 8553"/>
            </a:avLst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38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18390</TotalTime>
  <Words>7632</Words>
  <Application>Microsoft Office PowerPoint</Application>
  <PresentationFormat>화면 슬라이드 쇼(4:3)</PresentationFormat>
  <Paragraphs>1612</Paragraphs>
  <Slides>216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216</vt:i4>
      </vt:variant>
    </vt:vector>
  </HeadingPairs>
  <TitlesOfParts>
    <vt:vector size="236" baseType="lpstr">
      <vt:lpstr>Arial Unicode MS</vt:lpstr>
      <vt:lpstr>HY견명조</vt:lpstr>
      <vt:lpstr>HY산B</vt:lpstr>
      <vt:lpstr>HY신명조</vt:lpstr>
      <vt:lpstr>Monaco</vt:lpstr>
      <vt:lpstr>굴림</vt:lpstr>
      <vt:lpstr>나눔고딕</vt:lpstr>
      <vt:lpstr>나눔고딕 ExtraBold</vt:lpstr>
      <vt:lpstr>맑은 고딕</vt:lpstr>
      <vt:lpstr>휴먼모음T</vt:lpstr>
      <vt:lpstr>Arial</vt:lpstr>
      <vt:lpstr>Arial Black</vt:lpstr>
      <vt:lpstr>Arial Narrow</vt:lpstr>
      <vt:lpstr>Consolas</vt:lpstr>
      <vt:lpstr>Lucida Sans Typewriter</vt:lpstr>
      <vt:lpstr>Symbol</vt:lpstr>
      <vt:lpstr>Tahoma</vt:lpstr>
      <vt:lpstr>Times New Roman</vt:lpstr>
      <vt:lpstr>Wingdings</vt:lpstr>
      <vt:lpstr>Office 테마</vt:lpstr>
      <vt:lpstr>라즈베리파이를 활용한 닷넷 IoT 프로그래밍</vt:lpstr>
      <vt:lpstr>IoT 개요</vt:lpstr>
      <vt:lpstr>사물 인터넷</vt:lpstr>
      <vt:lpstr>IoT 핵심기술</vt:lpstr>
      <vt:lpstr>IoT와 클라우드</vt:lpstr>
      <vt:lpstr>IoT 구성요소</vt:lpstr>
      <vt:lpstr>라즈베리파이 소개</vt:lpstr>
      <vt:lpstr>라즈베리파이란?</vt:lpstr>
      <vt:lpstr>라즈베리파이의 역사</vt:lpstr>
      <vt:lpstr>버전별 특징</vt:lpstr>
      <vt:lpstr>주요 IO 구성도</vt:lpstr>
      <vt:lpstr>기타 주변 장치</vt:lpstr>
      <vt:lpstr>적용 가능한 개발언어</vt:lpstr>
      <vt:lpstr>Windows 10 IoT Core</vt:lpstr>
      <vt:lpstr>개요</vt:lpstr>
      <vt:lpstr>기본 특징</vt:lpstr>
      <vt:lpstr>지원 보드</vt:lpstr>
      <vt:lpstr>개발 환경 구성</vt:lpstr>
      <vt:lpstr>Win10 IoT Core 설치</vt:lpstr>
      <vt:lpstr>Visual Studio 설치</vt:lpstr>
      <vt:lpstr>Headed Vs Headless 모드</vt:lpstr>
      <vt:lpstr>실습 – Hello World</vt:lpstr>
      <vt:lpstr>GPIO 핀 제어</vt:lpstr>
      <vt:lpstr>라즈베리파이 IO</vt:lpstr>
      <vt:lpstr>라즈베리파이 IO</vt:lpstr>
      <vt:lpstr>핀의 제어</vt:lpstr>
      <vt:lpstr>실습 – LED 점멸</vt:lpstr>
      <vt:lpstr>실습 – SW와 LED </vt:lpstr>
      <vt:lpstr>풀업과 풀다운</vt:lpstr>
      <vt:lpstr>실습 – 초음파센서</vt:lpstr>
      <vt:lpstr>실습 – 초음파센서</vt:lpstr>
      <vt:lpstr>Serial UART</vt:lpstr>
      <vt:lpstr>Serial UART</vt:lpstr>
      <vt:lpstr>실습 – Serial UART</vt:lpstr>
      <vt:lpstr>I2C Bus</vt:lpstr>
      <vt:lpstr>I2C Bus</vt:lpstr>
      <vt:lpstr>실습 – I2C 통신</vt:lpstr>
      <vt:lpstr>SPI 버스</vt:lpstr>
      <vt:lpstr>SPI Bus</vt:lpstr>
      <vt:lpstr>실습 – SPI 통신</vt:lpstr>
      <vt:lpstr>온습도 센서(DHT11)</vt:lpstr>
      <vt:lpstr>Azure IoT Hub</vt:lpstr>
      <vt:lpstr>Azure IoT Hub의 특징</vt:lpstr>
      <vt:lpstr>Azure IoT 허브 생성</vt:lpstr>
      <vt:lpstr>Azure IoT 허브 생성</vt:lpstr>
      <vt:lpstr>장치 등록 및 장치ID 생성</vt:lpstr>
      <vt:lpstr>IoT 허브에서 메시지 수신</vt:lpstr>
      <vt:lpstr>IoT 허브에서 메시지 수신</vt:lpstr>
      <vt:lpstr>IoT 허브로의 전송</vt:lpstr>
      <vt:lpstr>IoT 허브로의 전송</vt:lpstr>
      <vt:lpstr>.NET 개요</vt:lpstr>
      <vt:lpstr>.NET의 의미</vt:lpstr>
      <vt:lpstr>.NET 개발 언어</vt:lpstr>
      <vt:lpstr>CLR(Common Language Runtime)</vt:lpstr>
      <vt:lpstr>.NET Assembly</vt:lpstr>
      <vt:lpstr>Managed Code</vt:lpstr>
      <vt:lpstr>Base Class Library(BCL)</vt:lpstr>
      <vt:lpstr>C# 언어</vt:lpstr>
      <vt:lpstr>C#언어의 구조</vt:lpstr>
      <vt:lpstr>최초의 C# 프로그램</vt:lpstr>
      <vt:lpstr>변수</vt:lpstr>
      <vt:lpstr>데이터 타입</vt:lpstr>
      <vt:lpstr>변수(variable)</vt:lpstr>
      <vt:lpstr>연산자(Operator)</vt:lpstr>
      <vt:lpstr>할당(Assignment)</vt:lpstr>
      <vt:lpstr>Value 타입과 Reference 타입</vt:lpstr>
      <vt:lpstr>Value Type의 종류</vt:lpstr>
      <vt:lpstr>Structure(구조체)</vt:lpstr>
      <vt:lpstr>Enumeration Data Type</vt:lpstr>
      <vt:lpstr>코드 흐름 제어</vt:lpstr>
      <vt:lpstr>if Statement</vt:lpstr>
      <vt:lpstr>switch Statement</vt:lpstr>
      <vt:lpstr>for Statement</vt:lpstr>
      <vt:lpstr>while Statement</vt:lpstr>
      <vt:lpstr>do ~ while Statement</vt:lpstr>
      <vt:lpstr>클래스와 메서드</vt:lpstr>
      <vt:lpstr>클래스란?</vt:lpstr>
      <vt:lpstr>객체란?</vt:lpstr>
      <vt:lpstr>Hello World 프로그램</vt:lpstr>
      <vt:lpstr>Namespace</vt:lpstr>
      <vt:lpstr>메서드의 overloading</vt:lpstr>
      <vt:lpstr>연산자의 overloading</vt:lpstr>
      <vt:lpstr>생성자(Constructor)</vt:lpstr>
      <vt:lpstr>생성자 안에서 다른 생성자 호출</vt:lpstr>
      <vt:lpstr>소멸자(Destructor)</vt:lpstr>
      <vt:lpstr>static 변수</vt:lpstr>
      <vt:lpstr>static 변수의 접근</vt:lpstr>
      <vt:lpstr>static 메서드</vt:lpstr>
      <vt:lpstr>static 생성자</vt:lpstr>
      <vt:lpstr>const 상수</vt:lpstr>
      <vt:lpstr>readonly 변수</vt:lpstr>
      <vt:lpstr>Call By Value 메서드</vt:lpstr>
      <vt:lpstr>Call By Reference 메서드</vt:lpstr>
      <vt:lpstr>out에 의한 참조</vt:lpstr>
      <vt:lpstr>확장 메서드</vt:lpstr>
      <vt:lpstr>캡슐화</vt:lpstr>
      <vt:lpstr>접근한정자(Access Modifier)</vt:lpstr>
      <vt:lpstr>캡슐화(Encapsulation)</vt:lpstr>
      <vt:lpstr>Getter/Setter 메서드 활용</vt:lpstr>
      <vt:lpstr>속성(Property)의 활용</vt:lpstr>
      <vt:lpstr>간단히 속성(Property) 만들기</vt:lpstr>
      <vt:lpstr>객체 생성 시 속성값 초기화</vt:lpstr>
      <vt:lpstr>익명(Anonymous) 클래스</vt:lpstr>
      <vt:lpstr>상속과 다형성</vt:lpstr>
      <vt:lpstr>상속(Inheritace)</vt:lpstr>
      <vt:lpstr>상속(Inheritace)</vt:lpstr>
      <vt:lpstr>Base 클래스의 생성자</vt:lpstr>
      <vt:lpstr>메서드 Overriding</vt:lpstr>
      <vt:lpstr>메서드 Overriding</vt:lpstr>
      <vt:lpstr>다형성</vt:lpstr>
      <vt:lpstr>추상(Abstract) 클래스</vt:lpstr>
      <vt:lpstr>인터페이스(Interface)</vt:lpstr>
      <vt:lpstr>is 연산자</vt:lpstr>
      <vt:lpstr>as 연산자</vt:lpstr>
      <vt:lpstr>형변환(Casting)</vt:lpstr>
      <vt:lpstr>Boxing &amp; Unboxing</vt:lpstr>
      <vt:lpstr>배열</vt:lpstr>
      <vt:lpstr>배열이란?</vt:lpstr>
      <vt:lpstr>배열의 초기화</vt:lpstr>
      <vt:lpstr>배열의 참조</vt:lpstr>
      <vt:lpstr>객체의 배열</vt:lpstr>
      <vt:lpstr>다차원 배열</vt:lpstr>
      <vt:lpstr>배열 관련 제공 클래스</vt:lpstr>
      <vt:lpstr>foreach 문</vt:lpstr>
      <vt:lpstr>Indexer</vt:lpstr>
      <vt:lpstr>Indexer란?</vt:lpstr>
      <vt:lpstr>Generic</vt:lpstr>
      <vt:lpstr>Generic이란?</vt:lpstr>
      <vt:lpstr>Exception(예외처리)</vt:lpstr>
      <vt:lpstr>Exception(예외처리)</vt:lpstr>
      <vt:lpstr>Exception(예외처리)</vt:lpstr>
      <vt:lpstr>사용자 정의 Exception</vt:lpstr>
      <vt:lpstr>사용자 정의 Exception</vt:lpstr>
      <vt:lpstr>Delegate(대리자)</vt:lpstr>
      <vt:lpstr>Delegate란?</vt:lpstr>
      <vt:lpstr>Delegate 파라메터</vt:lpstr>
      <vt:lpstr>무명(Anonymous)메서드</vt:lpstr>
      <vt:lpstr>Action Delegate</vt:lpstr>
      <vt:lpstr>Func Delegate</vt:lpstr>
      <vt:lpstr>람다식( Rambda Expression)</vt:lpstr>
      <vt:lpstr>람다식(Lambda Expression)</vt:lpstr>
      <vt:lpstr>Statement 형식의 람다식</vt:lpstr>
      <vt:lpstr>LINQ</vt:lpstr>
      <vt:lpstr>LINQ란?</vt:lpstr>
      <vt:lpstr>orderby</vt:lpstr>
      <vt:lpstr>select안에서 새로운 객체의 생성</vt:lpstr>
      <vt:lpstr>group ~ by ~ into 로 데이터 분류</vt:lpstr>
      <vt:lpstr>Join</vt:lpstr>
      <vt:lpstr>C# 6.0의 새로운 문법</vt:lpstr>
      <vt:lpstr>Process란?</vt:lpstr>
      <vt:lpstr>Process 와 Thread</vt:lpstr>
      <vt:lpstr>Process란?</vt:lpstr>
      <vt:lpstr>Process란?</vt:lpstr>
      <vt:lpstr>Thread란?</vt:lpstr>
      <vt:lpstr>Process vs Thread</vt:lpstr>
      <vt:lpstr>Thread 시작하기</vt:lpstr>
      <vt:lpstr>Thread의 일생과 생태변화</vt:lpstr>
      <vt:lpstr>Thread 종료시키기</vt:lpstr>
      <vt:lpstr>Thread 동기화</vt:lpstr>
      <vt:lpstr>비동기 프로그래밍의 특징</vt:lpstr>
      <vt:lpstr>Task</vt:lpstr>
      <vt:lpstr>Thread vs Task</vt:lpstr>
      <vt:lpstr>Task</vt:lpstr>
      <vt:lpstr>Task</vt:lpstr>
      <vt:lpstr>Task</vt:lpstr>
      <vt:lpstr>Task</vt:lpstr>
      <vt:lpstr>Serial 통신</vt:lpstr>
      <vt:lpstr>시리얼 통신 개요</vt:lpstr>
      <vt:lpstr>SerialPort 클래스</vt:lpstr>
      <vt:lpstr>인터넷 통신</vt:lpstr>
      <vt:lpstr>WebClient 클래스</vt:lpstr>
      <vt:lpstr>WebClient 활용</vt:lpstr>
      <vt:lpstr>클라이언트에서 WebAPI 호출</vt:lpstr>
      <vt:lpstr>Entity Framework</vt:lpstr>
      <vt:lpstr>배경</vt:lpstr>
      <vt:lpstr>데이터 접근을 위한 노력</vt:lpstr>
      <vt:lpstr>Entity Framework란?</vt:lpstr>
      <vt:lpstr>내부 구성</vt:lpstr>
      <vt:lpstr>Entity Data Model</vt:lpstr>
      <vt:lpstr>Conceptual Model</vt:lpstr>
      <vt:lpstr>LINQ to SQL Vs EF</vt:lpstr>
      <vt:lpstr>REST 개요</vt:lpstr>
      <vt:lpstr>REST란?</vt:lpstr>
      <vt:lpstr>REST란?</vt:lpstr>
      <vt:lpstr>REST란?</vt:lpstr>
      <vt:lpstr>REST의 요청과 응답</vt:lpstr>
      <vt:lpstr>REST의 장점</vt:lpstr>
      <vt:lpstr>SOAP와의 비교</vt:lpstr>
      <vt:lpstr>REST의 단점</vt:lpstr>
      <vt:lpstr>REST 메시지 예</vt:lpstr>
      <vt:lpstr>REST 메시지 예</vt:lpstr>
      <vt:lpstr>ASP.NET MVC 개요</vt:lpstr>
      <vt:lpstr>ASP.NET MVC란?</vt:lpstr>
      <vt:lpstr>ASP.NET MVC의 특징</vt:lpstr>
      <vt:lpstr>Model</vt:lpstr>
      <vt:lpstr>Controller</vt:lpstr>
      <vt:lpstr>View</vt:lpstr>
      <vt:lpstr>Web Form Vs. MVC</vt:lpstr>
      <vt:lpstr>ASP.NET Web API</vt:lpstr>
      <vt:lpstr>ASP.NET Web API ?</vt:lpstr>
      <vt:lpstr>라우팅 정보</vt:lpstr>
      <vt:lpstr>액션 메서드</vt:lpstr>
      <vt:lpstr>액션 메서드의 리턴</vt:lpstr>
      <vt:lpstr>인증과 권한</vt:lpstr>
      <vt:lpstr>인증 로직의 위치</vt:lpstr>
      <vt:lpstr>OWIN</vt:lpstr>
      <vt:lpstr>OWIN 개요</vt:lpstr>
      <vt:lpstr>OWIN 구성요소</vt:lpstr>
      <vt:lpstr>OWIN 환경 Dictionary</vt:lpstr>
      <vt:lpstr>OWIN 애플리케이션 델리게이트 함수</vt:lpstr>
      <vt:lpstr>OWIN Request/Response</vt:lpstr>
      <vt:lpstr>Katana</vt:lpstr>
      <vt:lpstr>Katana 코드(서버설정)</vt:lpstr>
      <vt:lpstr>IOwinContext 인터페이스</vt:lpstr>
      <vt:lpstr>미들웨어 클래스 작성</vt:lpstr>
      <vt:lpstr>미들웨어 클래스 작성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백승훈</dc:creator>
  <cp:lastModifiedBy>백승훈</cp:lastModifiedBy>
  <cp:revision>359</cp:revision>
  <dcterms:created xsi:type="dcterms:W3CDTF">2014-04-16T13:19:41Z</dcterms:created>
  <dcterms:modified xsi:type="dcterms:W3CDTF">2017-06-25T13:11:29Z</dcterms:modified>
</cp:coreProperties>
</file>